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4" r:id="rId4"/>
  </p:sldMasterIdLst>
  <p:notesMasterIdLst>
    <p:notesMasterId r:id="rId29"/>
  </p:notesMasterIdLst>
  <p:sldIdLst>
    <p:sldId id="1400" r:id="rId5"/>
    <p:sldId id="1410" r:id="rId6"/>
    <p:sldId id="263" r:id="rId7"/>
    <p:sldId id="1381" r:id="rId8"/>
    <p:sldId id="274" r:id="rId9"/>
    <p:sldId id="1412" r:id="rId10"/>
    <p:sldId id="281" r:id="rId11"/>
    <p:sldId id="1413" r:id="rId12"/>
    <p:sldId id="261" r:id="rId13"/>
    <p:sldId id="262" r:id="rId14"/>
    <p:sldId id="1401" r:id="rId15"/>
    <p:sldId id="1379" r:id="rId16"/>
    <p:sldId id="269" r:id="rId17"/>
    <p:sldId id="1405" r:id="rId18"/>
    <p:sldId id="264" r:id="rId19"/>
    <p:sldId id="265" r:id="rId20"/>
    <p:sldId id="267" r:id="rId21"/>
    <p:sldId id="1385" r:id="rId22"/>
    <p:sldId id="1406" r:id="rId23"/>
    <p:sldId id="270" r:id="rId24"/>
    <p:sldId id="258" r:id="rId25"/>
    <p:sldId id="259" r:id="rId26"/>
    <p:sldId id="260" r:id="rId27"/>
    <p:sldId id="1414" r:id="rId28"/>
  </p:sldIdLst>
  <p:sldSz cx="9144000" cy="6858000" type="screen4x3"/>
  <p:notesSz cx="6858000" cy="9144000"/>
  <p:embeddedFontLst>
    <p:embeddedFont>
      <p:font typeface="Arial Rounded MT Bold" panose="020F0704030504030204" pitchFamily="34" charset="0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Verdana" panose="020B0604030504040204" pitchFamily="34" charset="0"/>
      <p:regular r:id="rId37"/>
      <p:bold r:id="rId38"/>
      <p:italic r:id="rId39"/>
      <p:boldItalic r:id="rId40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8" roundtripDataSignature="AMtx7mjQflfjDSHsYfUM2e2YhGu4W0og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92" autoAdjust="0"/>
    <p:restoredTop sz="94660"/>
  </p:normalViewPr>
  <p:slideViewPr>
    <p:cSldViewPr snapToGrid="0">
      <p:cViewPr varScale="1">
        <p:scale>
          <a:sx n="73" d="100"/>
          <a:sy n="73" d="100"/>
        </p:scale>
        <p:origin x="1500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0.fntdata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7.fntdata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8" Type="http://customschemas.google.com/relationships/presentationmetadata" Target="metadata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4753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f5aa9729b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" name="Google Shape;128;gf5aa9729b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f5aa9729b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gf5aa9729b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a1bc493ba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2" name="Google Shape;172;gda1bc493ba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r>
              <a:rPr lang="pt-BR" sz="2000" b="0" strike="noStrike" spc="-1">
                <a:latin typeface="Arial"/>
              </a:rPr>
              <a:t>Trainingsdaten</a:t>
            </a:r>
          </a:p>
        </p:txBody>
      </p:sp>
      <p:sp>
        <p:nvSpPr>
          <p:cNvPr id="281" name="Foliennummernplatzhalter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30A1ED01-529B-42D6-A7C8-5A526B2239AB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22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r>
              <a:rPr lang="pt-BR" sz="2000" b="0" strike="noStrike" spc="-1">
                <a:latin typeface="Arial"/>
              </a:rPr>
              <a:t>Testdaten</a:t>
            </a:r>
          </a:p>
        </p:txBody>
      </p:sp>
      <p:sp>
        <p:nvSpPr>
          <p:cNvPr id="284" name="Foliennummernplatzhalter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9DB4B980-BCAC-4E14-92AC-B445C7C9B065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23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640">
              <a:lnSpc>
                <a:spcPct val="100000"/>
              </a:lnSpc>
              <a:tabLst>
                <a:tab pos="0" algn="l"/>
              </a:tabLst>
            </a:pPr>
            <a:r>
              <a:rPr lang="pt-BR" sz="2000" b="0" strike="noStrike" spc="-1">
                <a:latin typeface="Arial"/>
              </a:rPr>
              <a:t>Testdaten</a:t>
            </a:r>
          </a:p>
        </p:txBody>
      </p:sp>
      <p:sp>
        <p:nvSpPr>
          <p:cNvPr id="284" name="Foliennummernplatzhalter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9DB4B980-BCAC-4E14-92AC-B445C7C9B065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24</a:t>
            </a:fld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4773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2" name="Google Shape;9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26095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" name="Google Shape;10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6810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" name="Google Shape;10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" name="Google Shape;10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08561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" name="Google Shape;11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" name="Google Shape;16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ABDD03-78A7-FA10-B5F6-7D823732A5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C78EA48-51AA-E51E-CFCA-395338E79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FF177C2-AB90-FC8D-2EDB-90020370E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CA200-FFF0-44F7-A8F7-9E87E899DF5D}" type="datetimeFigureOut">
              <a:rPr lang="pt-BR" smtClean="0"/>
              <a:t>05/05/2023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0B12A6E-C986-B4EE-566D-170475AAE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3E03E5-8C97-6F2A-79C5-698DB7894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0DB9F-F7E1-42FD-B1F4-741596C23F3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503421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6F24A4-6F25-1F27-CFBB-1A7AC0E90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D7FFDB0-B579-43FA-C027-3FA9574676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16CA48-FF46-B676-1991-F9AB5378A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CA200-FFF0-44F7-A8F7-9E87E899DF5D}" type="datetimeFigureOut">
              <a:rPr lang="pt-BR" smtClean="0"/>
              <a:t>05/05/2023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AB3C9A-A9FD-1633-1636-D87A28F34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5F62BE-F0BD-7F7F-B289-4EA498815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0DB9F-F7E1-42FD-B1F4-741596C23F3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481757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6B006C7-04AF-01E5-B271-43417AE433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151C4D4-4782-6B39-BB72-46D1DBC550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45BDC52-1921-2474-CAA5-A79A21CAC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CA200-FFF0-44F7-A8F7-9E87E899DF5D}" type="datetimeFigureOut">
              <a:rPr lang="pt-BR" smtClean="0"/>
              <a:t>05/05/2023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DFEC7A-6331-9B44-3CE0-0640EDE34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133C1AD-0E0E-6B98-E9CD-44B8352A7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0DB9F-F7E1-42FD-B1F4-741596C23F3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036804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2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2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52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9271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110" y="273600"/>
            <a:ext cx="822933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300" b="0" strike="noStrike" spc="-1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110" y="1604520"/>
            <a:ext cx="822933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0088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69901-5F4D-8264-13C3-15A09117A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40BF744-DF2D-9144-152A-3E75EF8A0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FD49B0-CF70-D82C-BA46-42A878C32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CA200-FFF0-44F7-A8F7-9E87E899DF5D}" type="datetimeFigureOut">
              <a:rPr lang="pt-BR" smtClean="0"/>
              <a:t>05/05/2023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C13E0AD-33A8-2D37-2E61-5DC446B4C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04317C-720F-43FE-27AD-A6AAC89EF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0DB9F-F7E1-42FD-B1F4-741596C23F3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364725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9B37A2-4F4B-81E4-1EE9-3BF7BF5FB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1A1F812-37E6-7D32-E86A-455603E37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A6C0DBB-F6D9-1A7E-63BE-4852D1422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CA200-FFF0-44F7-A8F7-9E87E899DF5D}" type="datetimeFigureOut">
              <a:rPr lang="pt-BR" smtClean="0"/>
              <a:t>05/05/2023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94AC09A-B860-36C1-8F13-7C89591B1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6092200-AFC0-BE7A-F153-5CCA90712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0DB9F-F7E1-42FD-B1F4-741596C23F3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421784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A6B443-AA63-20A0-4617-09F926A1A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74DCE5-97CD-0863-E536-304E286904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F70EDCF-4FE3-7305-C35D-2769A83EA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C27D038-9664-C479-59C9-7FFC653A7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CA200-FFF0-44F7-A8F7-9E87E899DF5D}" type="datetimeFigureOut">
              <a:rPr lang="pt-BR" smtClean="0"/>
              <a:t>05/05/2023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EB6A83C-4A31-61C1-35F4-F6DD7D2DB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CB160C6-4FA6-9194-5E9D-C3F62EECC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0DB9F-F7E1-42FD-B1F4-741596C23F3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284246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D4AF7B-D392-0842-8F44-293A6BB8B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3A455F5-192B-7C48-B730-632737B94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5CE78BA-C7E9-5926-27C6-847328FF44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3D78989-BFA8-E1DA-24ED-CA5D53B087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80A902A-FB80-89CA-92D9-B21263F860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B8D5FB8-2BFC-C3E5-599D-C3114736F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CA200-FFF0-44F7-A8F7-9E87E899DF5D}" type="datetimeFigureOut">
              <a:rPr lang="pt-BR" smtClean="0"/>
              <a:t>05/05/2023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A49EFA6-B08D-2B19-5B3D-B91E97BE5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12625A9-5B24-4D4A-D9EC-376BFCBF8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0DB9F-F7E1-42FD-B1F4-741596C23F3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310581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31F924-3E5E-DC59-39BE-B04E0CCF2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61ED596-B703-7D46-9D92-C7D194CAC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CA200-FFF0-44F7-A8F7-9E87E899DF5D}" type="datetimeFigureOut">
              <a:rPr lang="pt-BR" smtClean="0"/>
              <a:t>05/05/2023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3530A4B-B071-C030-3EDC-402C8CAEF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7158A2F-69F2-D78F-22D5-C47D92F79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0DB9F-F7E1-42FD-B1F4-741596C23F3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505577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2A52A91-DDCE-CF47-AC2C-2F3E83C44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CA200-FFF0-44F7-A8F7-9E87E899DF5D}" type="datetimeFigureOut">
              <a:rPr lang="pt-BR" smtClean="0"/>
              <a:t>05/05/2023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88A9D45-A856-008D-1E24-DFCBA3330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54C5F88-7012-E564-E84F-7489AA46C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0DB9F-F7E1-42FD-B1F4-741596C23F3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61627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5CEA9C-ECB0-C523-85F2-C59983DD5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BE384C-7EC9-53F4-75E4-C161AF1D5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26C566A-DF1C-B299-ECB2-F388E1BF3B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9DEB378-2EE0-5C81-23D9-A5FE8959B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CA200-FFF0-44F7-A8F7-9E87E899DF5D}" type="datetimeFigureOut">
              <a:rPr lang="pt-BR" smtClean="0"/>
              <a:t>05/05/2023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BAB6076-19C5-A459-0563-F08220768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626DCA6-A0EC-1983-3C24-B2A90352F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0DB9F-F7E1-42FD-B1F4-741596C23F3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207332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10A86-C148-7A1C-0518-9DB8B5DCE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A710E20-776D-E08F-3EF1-772607B989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2649A8D-1DBF-F86C-E3C6-61B6FDDF0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19806A7-F83E-8A02-3321-04D00F7EE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CA200-FFF0-44F7-A8F7-9E87E899DF5D}" type="datetimeFigureOut">
              <a:rPr lang="pt-BR" smtClean="0"/>
              <a:t>05/05/2023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F05C611-2686-71E9-C051-6C1222B9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FF0ACDE-D501-9A6A-80C3-78B104D2F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0DB9F-F7E1-42FD-B1F4-741596C23F3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982375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DC9A192-A20E-343C-EAEF-26C768A33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ED67F35-A9E6-47B3-D5BF-F6CA2C0B48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63AE85-30B9-5EBA-5397-3A06CF90CE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CA200-FFF0-44F7-A8F7-9E87E899DF5D}" type="datetimeFigureOut">
              <a:rPr lang="pt-BR" smtClean="0"/>
              <a:t>05/05/2023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817853-BAC8-36A8-533D-7B4A0A9A6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6DDCB1B-DA86-A196-6332-0D2EEC506E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0DB9F-F7E1-42FD-B1F4-741596C23F3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2594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1.globo.com/sp/sao-paulo/noticia/2021/05/11/justica-multa-concessionaria-em-r-100-mil-por-coleta-de-dados-de-passageiros-na-linha-4-amarela-do-metro-de-sp.ghtml" TargetMode="External"/><Relationship Id="rId3" Type="http://schemas.openxmlformats.org/officeDocument/2006/relationships/hyperlink" Target="https://epocanegocios.globo.com/Tecnologia/noticia/2019/01/inteligencia-artificial-pode-acabar-com-40-dos-empregos-em-15-anos-diz-investidor-chines.html" TargetMode="External"/><Relationship Id="rId7" Type="http://schemas.openxmlformats.org/officeDocument/2006/relationships/hyperlink" Target="https://www.fhi.ox.ac.uk/wp-content/uploads/Deciphering_Chinas_AI-Dream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s/2069/a-top-roboticist-says-a-i-will-not-conquer-humanity-133f2611d035" TargetMode="External"/><Relationship Id="rId5" Type="http://schemas.openxmlformats.org/officeDocument/2006/relationships/hyperlink" Target="https://www.tecmundo.com.br/ciencia/128058-inteligencia-artificial-perigosa-armas-nucleares-diz-musk.htm" TargetMode="External"/><Relationship Id="rId4" Type="http://schemas.openxmlformats.org/officeDocument/2006/relationships/hyperlink" Target="https://itforum365.com.br/2020-ia-mais-empregos-gartner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iunplugged.org/" TargetMode="Externa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hyperlink" Target="http://www.aiunplugged.org/" TargetMode="External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nimaxir/gpt-3-experiments" TargetMode="External"/><Relationship Id="rId7" Type="http://schemas.openxmlformats.org/officeDocument/2006/relationships/hyperlink" Target="https://keras.io/guides/keras_cv/generate_images_with_stable_diffusion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idjourney.com/home/?callbackUrl=%2Fapp%2F" TargetMode="External"/><Relationship Id="rId5" Type="http://schemas.openxmlformats.org/officeDocument/2006/relationships/image" Target="../media/image3.jpeg"/><Relationship Id="rId4" Type="http://schemas.openxmlformats.org/officeDocument/2006/relationships/hyperlink" Target="https://openai.com/dall-e-2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ab.research.google.com/github/AliaksandrSiarohin/first-order-model/blob/master/demo.ipynb#scrollTo=UCMFMJV7K-ag" TargetMode="External"/><Relationship Id="rId5" Type="http://schemas.openxmlformats.org/officeDocument/2006/relationships/hyperlink" Target="https://www.youtube.com/watch?v=l_6Tumd8EQI" TargetMode="External"/><Relationship Id="rId4" Type="http://schemas.openxmlformats.org/officeDocument/2006/relationships/hyperlink" Target="https://youtu.be/hoc2RISoLWU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ai.com/blog/chatgpt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script.com/overdub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D61A4A-7440-AD45-9E3E-A7FA11531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325369"/>
            <a:ext cx="3276451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/>
              <a:t>Inteligência Artificial e Machine Learning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2586994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  <a:gd name="connsiteX0" fmla="*/ 0 w 2606040"/>
              <a:gd name="connsiteY0" fmla="*/ 0 h 18288"/>
              <a:gd name="connsiteX1" fmla="*/ 599389 w 2606040"/>
              <a:gd name="connsiteY1" fmla="*/ 0 h 18288"/>
              <a:gd name="connsiteX2" fmla="*/ 1303020 w 2606040"/>
              <a:gd name="connsiteY2" fmla="*/ 0 h 18288"/>
              <a:gd name="connsiteX3" fmla="*/ 1876349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80590 w 2606040"/>
              <a:gd name="connsiteY6" fmla="*/ 18288 h 18288"/>
              <a:gd name="connsiteX7" fmla="*/ 1276960 w 2606040"/>
              <a:gd name="connsiteY7" fmla="*/ 18288 h 18288"/>
              <a:gd name="connsiteX8" fmla="*/ 65151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11079" y="-22080"/>
                  <a:pt x="479378" y="-26537"/>
                  <a:pt x="625450" y="0"/>
                </a:cubicBezTo>
                <a:cubicBezTo>
                  <a:pt x="925937" y="-4758"/>
                  <a:pt x="973176" y="15739"/>
                  <a:pt x="1224839" y="0"/>
                </a:cubicBezTo>
                <a:cubicBezTo>
                  <a:pt x="1479663" y="-11328"/>
                  <a:pt x="1566636" y="18697"/>
                  <a:pt x="1824228" y="0"/>
                </a:cubicBezTo>
                <a:cubicBezTo>
                  <a:pt x="2086799" y="-72665"/>
                  <a:pt x="2306223" y="-891"/>
                  <a:pt x="2606040" y="0"/>
                </a:cubicBezTo>
                <a:cubicBezTo>
                  <a:pt x="2606645" y="4461"/>
                  <a:pt x="2607031" y="13181"/>
                  <a:pt x="2606040" y="18288"/>
                </a:cubicBezTo>
                <a:cubicBezTo>
                  <a:pt x="2260204" y="29342"/>
                  <a:pt x="2175708" y="5614"/>
                  <a:pt x="1902409" y="18288"/>
                </a:cubicBezTo>
                <a:cubicBezTo>
                  <a:pt x="1638502" y="41064"/>
                  <a:pt x="1460923" y="-16269"/>
                  <a:pt x="1276960" y="18288"/>
                </a:cubicBezTo>
                <a:cubicBezTo>
                  <a:pt x="1057717" y="14361"/>
                  <a:pt x="867956" y="2320"/>
                  <a:pt x="677570" y="18288"/>
                </a:cubicBezTo>
                <a:cubicBezTo>
                  <a:pt x="457951" y="33373"/>
                  <a:pt x="189752" y="55388"/>
                  <a:pt x="0" y="18288"/>
                </a:cubicBezTo>
                <a:cubicBezTo>
                  <a:pt x="1586" y="13022"/>
                  <a:pt x="-95" y="4569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72759" y="3236"/>
                  <a:pt x="361166" y="-13413"/>
                  <a:pt x="599389" y="0"/>
                </a:cubicBezTo>
                <a:cubicBezTo>
                  <a:pt x="841226" y="37042"/>
                  <a:pt x="968991" y="14587"/>
                  <a:pt x="1303020" y="0"/>
                </a:cubicBezTo>
                <a:cubicBezTo>
                  <a:pt x="1643101" y="-7120"/>
                  <a:pt x="1717813" y="7213"/>
                  <a:pt x="1876349" y="0"/>
                </a:cubicBezTo>
                <a:cubicBezTo>
                  <a:pt x="2036762" y="-14138"/>
                  <a:pt x="2426397" y="-4451"/>
                  <a:pt x="2606040" y="0"/>
                </a:cubicBezTo>
                <a:cubicBezTo>
                  <a:pt x="2606314" y="8448"/>
                  <a:pt x="2606550" y="14527"/>
                  <a:pt x="2606040" y="18288"/>
                </a:cubicBezTo>
                <a:cubicBezTo>
                  <a:pt x="2344840" y="2643"/>
                  <a:pt x="2192043" y="7399"/>
                  <a:pt x="1980590" y="18288"/>
                </a:cubicBezTo>
                <a:cubicBezTo>
                  <a:pt x="1783984" y="-9745"/>
                  <a:pt x="1487673" y="45908"/>
                  <a:pt x="1276960" y="18288"/>
                </a:cubicBezTo>
                <a:cubicBezTo>
                  <a:pt x="1088134" y="-41257"/>
                  <a:pt x="877974" y="49968"/>
                  <a:pt x="651510" y="18288"/>
                </a:cubicBezTo>
                <a:cubicBezTo>
                  <a:pt x="430798" y="-27764"/>
                  <a:pt x="132889" y="-33467"/>
                  <a:pt x="0" y="18288"/>
                </a:cubicBezTo>
                <a:cubicBezTo>
                  <a:pt x="212" y="10845"/>
                  <a:pt x="-833" y="6193"/>
                  <a:pt x="0" y="0"/>
                </a:cubicBezTo>
                <a:close/>
              </a:path>
              <a:path w="2606040" h="18288" fill="none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27712" y="6878"/>
                  <a:pt x="971143" y="7084"/>
                  <a:pt x="1224839" y="0"/>
                </a:cubicBezTo>
                <a:cubicBezTo>
                  <a:pt x="1477775" y="-16815"/>
                  <a:pt x="1569904" y="19146"/>
                  <a:pt x="1824228" y="0"/>
                </a:cubicBezTo>
                <a:cubicBezTo>
                  <a:pt x="2055206" y="24867"/>
                  <a:pt x="2317192" y="-62872"/>
                  <a:pt x="2606040" y="0"/>
                </a:cubicBezTo>
                <a:cubicBezTo>
                  <a:pt x="2606166" y="3680"/>
                  <a:pt x="2606905" y="11461"/>
                  <a:pt x="2606040" y="18288"/>
                </a:cubicBezTo>
                <a:cubicBezTo>
                  <a:pt x="2234648" y="26976"/>
                  <a:pt x="2180202" y="-10361"/>
                  <a:pt x="1902409" y="18288"/>
                </a:cubicBezTo>
                <a:cubicBezTo>
                  <a:pt x="1635562" y="47194"/>
                  <a:pt x="1477339" y="4794"/>
                  <a:pt x="1276960" y="18288"/>
                </a:cubicBezTo>
                <a:cubicBezTo>
                  <a:pt x="1058094" y="66922"/>
                  <a:pt x="904206" y="-20636"/>
                  <a:pt x="677570" y="18288"/>
                </a:cubicBezTo>
                <a:cubicBezTo>
                  <a:pt x="485746" y="14713"/>
                  <a:pt x="195925" y="33005"/>
                  <a:pt x="0" y="18288"/>
                </a:cubicBezTo>
                <a:cubicBezTo>
                  <a:pt x="1168" y="12774"/>
                  <a:pt x="-229" y="374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2606040"/>
                      <a:gd name="connsiteY0" fmla="*/ 0 h 18288"/>
                      <a:gd name="connsiteX1" fmla="*/ 625450 w 2606040"/>
                      <a:gd name="connsiteY1" fmla="*/ 0 h 18288"/>
                      <a:gd name="connsiteX2" fmla="*/ 1224839 w 2606040"/>
                      <a:gd name="connsiteY2" fmla="*/ 0 h 18288"/>
                      <a:gd name="connsiteX3" fmla="*/ 1824228 w 2606040"/>
                      <a:gd name="connsiteY3" fmla="*/ 0 h 18288"/>
                      <a:gd name="connsiteX4" fmla="*/ 2606040 w 2606040"/>
                      <a:gd name="connsiteY4" fmla="*/ 0 h 18288"/>
                      <a:gd name="connsiteX5" fmla="*/ 2606040 w 2606040"/>
                      <a:gd name="connsiteY5" fmla="*/ 18288 h 18288"/>
                      <a:gd name="connsiteX6" fmla="*/ 1902409 w 2606040"/>
                      <a:gd name="connsiteY6" fmla="*/ 18288 h 18288"/>
                      <a:gd name="connsiteX7" fmla="*/ 1276960 w 2606040"/>
                      <a:gd name="connsiteY7" fmla="*/ 18288 h 18288"/>
                      <a:gd name="connsiteX8" fmla="*/ 677570 w 2606040"/>
                      <a:gd name="connsiteY8" fmla="*/ 18288 h 18288"/>
                      <a:gd name="connsiteX9" fmla="*/ 0 w 2606040"/>
                      <a:gd name="connsiteY9" fmla="*/ 18288 h 18288"/>
                      <a:gd name="connsiteX10" fmla="*/ 0 w 2606040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06040" h="18288" fill="none" extrusionOk="0">
                        <a:moveTo>
                          <a:pt x="0" y="0"/>
                        </a:moveTo>
                        <a:cubicBezTo>
                          <a:pt x="266776" y="-600"/>
                          <a:pt x="322756" y="3201"/>
                          <a:pt x="625450" y="0"/>
                        </a:cubicBezTo>
                        <a:cubicBezTo>
                          <a:pt x="928144" y="-3201"/>
                          <a:pt x="968141" y="9269"/>
                          <a:pt x="1224839" y="0"/>
                        </a:cubicBezTo>
                        <a:cubicBezTo>
                          <a:pt x="1481537" y="-9269"/>
                          <a:pt x="1569059" y="21947"/>
                          <a:pt x="1824228" y="0"/>
                        </a:cubicBezTo>
                        <a:cubicBezTo>
                          <a:pt x="2079397" y="-21947"/>
                          <a:pt x="2326053" y="-10194"/>
                          <a:pt x="2606040" y="0"/>
                        </a:cubicBezTo>
                        <a:cubicBezTo>
                          <a:pt x="2605462" y="4771"/>
                          <a:pt x="2606793" y="12323"/>
                          <a:pt x="2606040" y="18288"/>
                        </a:cubicBezTo>
                        <a:cubicBezTo>
                          <a:pt x="2256758" y="31410"/>
                          <a:pt x="2173673" y="-12878"/>
                          <a:pt x="1902409" y="18288"/>
                        </a:cubicBezTo>
                        <a:cubicBezTo>
                          <a:pt x="1631145" y="49454"/>
                          <a:pt x="1461378" y="5466"/>
                          <a:pt x="1276960" y="18288"/>
                        </a:cubicBezTo>
                        <a:cubicBezTo>
                          <a:pt x="1092542" y="31110"/>
                          <a:pt x="890442" y="13213"/>
                          <a:pt x="677570" y="18288"/>
                        </a:cubicBezTo>
                        <a:cubicBezTo>
                          <a:pt x="464698" y="23364"/>
                          <a:pt x="187648" y="35837"/>
                          <a:pt x="0" y="18288"/>
                        </a:cubicBezTo>
                        <a:cubicBezTo>
                          <a:pt x="841" y="12879"/>
                          <a:pt x="-726" y="3977"/>
                          <a:pt x="0" y="0"/>
                        </a:cubicBezTo>
                        <a:close/>
                      </a:path>
                      <a:path w="2606040" h="18288" stroke="0" extrusionOk="0">
                        <a:moveTo>
                          <a:pt x="0" y="0"/>
                        </a:moveTo>
                        <a:cubicBezTo>
                          <a:pt x="197231" y="3803"/>
                          <a:pt x="358914" y="-9291"/>
                          <a:pt x="599389" y="0"/>
                        </a:cubicBezTo>
                        <a:cubicBezTo>
                          <a:pt x="839864" y="9291"/>
                          <a:pt x="979371" y="8509"/>
                          <a:pt x="1303020" y="0"/>
                        </a:cubicBezTo>
                        <a:cubicBezTo>
                          <a:pt x="1626669" y="-8509"/>
                          <a:pt x="1726300" y="7440"/>
                          <a:pt x="1876349" y="0"/>
                        </a:cubicBezTo>
                        <a:cubicBezTo>
                          <a:pt x="2026398" y="-7440"/>
                          <a:pt x="2430712" y="17957"/>
                          <a:pt x="2606040" y="0"/>
                        </a:cubicBezTo>
                        <a:cubicBezTo>
                          <a:pt x="2605426" y="8857"/>
                          <a:pt x="2606544" y="13619"/>
                          <a:pt x="2606040" y="18288"/>
                        </a:cubicBezTo>
                        <a:cubicBezTo>
                          <a:pt x="2393024" y="2241"/>
                          <a:pt x="2191161" y="39259"/>
                          <a:pt x="1980590" y="18288"/>
                        </a:cubicBezTo>
                        <a:cubicBezTo>
                          <a:pt x="1770019" y="-2683"/>
                          <a:pt x="1476440" y="36114"/>
                          <a:pt x="1276960" y="18288"/>
                        </a:cubicBezTo>
                        <a:cubicBezTo>
                          <a:pt x="1077480" y="463"/>
                          <a:pt x="880988" y="42125"/>
                          <a:pt x="651510" y="18288"/>
                        </a:cubicBezTo>
                        <a:cubicBezTo>
                          <a:pt x="422032" y="-5549"/>
                          <a:pt x="130744" y="-1947"/>
                          <a:pt x="0" y="18288"/>
                        </a:cubicBezTo>
                        <a:cubicBezTo>
                          <a:pt x="-487" y="10816"/>
                          <a:pt x="-839" y="605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4AF1A9-3F23-3C46-95CF-29A3D464D7C9}"/>
              </a:ext>
            </a:extLst>
          </p:cNvPr>
          <p:cNvSpPr txBox="1"/>
          <p:nvPr/>
        </p:nvSpPr>
        <p:spPr>
          <a:xfrm>
            <a:off x="480060" y="2872899"/>
            <a:ext cx="3182691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São a </a:t>
            </a:r>
            <a:r>
              <a:rPr lang="en-US" sz="1900" dirty="0" err="1"/>
              <a:t>mesma</a:t>
            </a:r>
            <a:r>
              <a:rPr lang="en-US" sz="1900" dirty="0"/>
              <a:t> </a:t>
            </a:r>
            <a:r>
              <a:rPr lang="en-US" sz="1900" dirty="0" err="1"/>
              <a:t>coisa</a:t>
            </a:r>
            <a:r>
              <a:rPr lang="en-US" sz="1900"/>
              <a:t> ???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IA é </a:t>
            </a:r>
            <a:r>
              <a:rPr lang="en-US" sz="1900" dirty="0" err="1"/>
              <a:t>uma</a:t>
            </a:r>
            <a:r>
              <a:rPr lang="en-US" sz="1900" dirty="0"/>
              <a:t> </a:t>
            </a:r>
            <a:r>
              <a:rPr lang="en-US" sz="1900" dirty="0" err="1"/>
              <a:t>subárea</a:t>
            </a:r>
            <a:r>
              <a:rPr lang="en-US" sz="1900" dirty="0"/>
              <a:t> de ML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ML é </a:t>
            </a:r>
            <a:r>
              <a:rPr lang="en-US" sz="1900" dirty="0" err="1"/>
              <a:t>uma</a:t>
            </a:r>
            <a:r>
              <a:rPr lang="en-US" sz="1900" dirty="0"/>
              <a:t> </a:t>
            </a:r>
            <a:r>
              <a:rPr lang="en-US" sz="1900" dirty="0" err="1"/>
              <a:t>subárea</a:t>
            </a:r>
            <a:r>
              <a:rPr lang="en-US" sz="1900" dirty="0"/>
              <a:t> de IA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/>
              <a:t>Não</a:t>
            </a:r>
            <a:r>
              <a:rPr lang="en-US" sz="1900" dirty="0"/>
              <a:t> </a:t>
            </a:r>
            <a:r>
              <a:rPr lang="en-US" sz="1900" dirty="0" err="1"/>
              <a:t>faço</a:t>
            </a:r>
            <a:r>
              <a:rPr lang="en-US" sz="1900" dirty="0"/>
              <a:t> </a:t>
            </a:r>
            <a:r>
              <a:rPr lang="en-US" sz="1900" dirty="0" err="1"/>
              <a:t>ideia</a:t>
            </a:r>
            <a:r>
              <a:rPr lang="en-US" sz="1900" dirty="0"/>
              <a:t>...</a:t>
            </a:r>
          </a:p>
        </p:txBody>
      </p:sp>
      <p:pic>
        <p:nvPicPr>
          <p:cNvPr id="7" name="Picture 6" descr="Robô amarelo fofo">
            <a:extLst>
              <a:ext uri="{FF2B5EF4-FFF2-40B4-BE49-F238E27FC236}">
                <a16:creationId xmlns:a16="http://schemas.microsoft.com/office/drawing/2014/main" id="{7E5F9738-9051-5359-43A7-E839D6A8F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85" r="2100" b="-1"/>
          <a:stretch/>
        </p:blipFill>
        <p:spPr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1843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/>
              <a:t>Implicações éticas</a:t>
            </a:r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idx="1"/>
          </p:nvPr>
        </p:nvSpPr>
        <p:spPr>
          <a:xfrm>
            <a:off x="391886" y="1282885"/>
            <a:ext cx="8098971" cy="5366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342900" lvl="0" indent="-3295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▪"/>
            </a:pPr>
            <a:r>
              <a:rPr lang="pt-BR" dirty="0"/>
              <a:t>Máquinas podem roubar o emprego de pessoas?</a:t>
            </a:r>
            <a:endParaRPr dirty="0"/>
          </a:p>
          <a:p>
            <a:pPr marL="742950" lvl="1" indent="-274319" algn="l" rtl="0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ct val="177777"/>
              <a:buChar char="–"/>
            </a:pPr>
            <a:r>
              <a:rPr lang="pt-BR" u="sng" dirty="0">
                <a:solidFill>
                  <a:schemeClr val="hlink"/>
                </a:solidFill>
                <a:hlinkClick r:id="rId3"/>
              </a:rPr>
              <a:t>Mais de 40% dos empregos serão eliminados... </a:t>
            </a:r>
            <a:r>
              <a:rPr lang="pt-BR" sz="1800" u="sng" dirty="0">
                <a:solidFill>
                  <a:schemeClr val="hlink"/>
                </a:solidFill>
                <a:hlinkClick r:id="rId3"/>
              </a:rPr>
              <a:t>https://epocanegocios.globo.com/Tecnologia/noticia/2019/01/inteligencia-artificial-pode-acabar-com-40-dos-empregos-em-15-anos-diz-investidor-chines.html</a:t>
            </a:r>
            <a:endParaRPr sz="1800" dirty="0"/>
          </a:p>
          <a:p>
            <a:pPr marL="742950" lvl="1" indent="-274319" algn="l" rtl="0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pt-BR" dirty="0"/>
              <a:t>Mas gerará mais empregos a partir de 2020 </a:t>
            </a:r>
            <a:br>
              <a:rPr lang="pt-BR" dirty="0"/>
            </a:br>
            <a:r>
              <a:rPr lang="pt-BR" sz="2000" u="sng" dirty="0">
                <a:solidFill>
                  <a:schemeClr val="hlink"/>
                </a:solidFill>
                <a:hlinkClick r:id="rId4"/>
              </a:rPr>
              <a:t>https://itforum365.com.br/2020-ia-mais-empregos-gartner/</a:t>
            </a:r>
            <a:endParaRPr dirty="0"/>
          </a:p>
          <a:p>
            <a:pPr marL="342900" lvl="0" indent="-329565" algn="l" rtl="0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▪"/>
            </a:pPr>
            <a:r>
              <a:rPr lang="pt-BR" dirty="0"/>
              <a:t>A Inteligência Artificial deve ser sobretaxada?</a:t>
            </a:r>
            <a:endParaRPr dirty="0"/>
          </a:p>
          <a:p>
            <a:pPr marL="342900" lvl="0" indent="-329565" algn="l" rtl="0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▪"/>
            </a:pPr>
            <a:r>
              <a:rPr lang="pt-BR" dirty="0"/>
              <a:t>Se a AGI se desenvolver, pode sair do controle?</a:t>
            </a:r>
            <a:endParaRPr dirty="0"/>
          </a:p>
          <a:p>
            <a:pPr marL="742950" lvl="1" indent="-274319" algn="l" rtl="0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ct val="177777"/>
              <a:buChar char="–"/>
            </a:pPr>
            <a:r>
              <a:rPr lang="pt-BR" dirty="0"/>
              <a:t>IA é mais perigosa do que armas nucleares... </a:t>
            </a:r>
            <a:br>
              <a:rPr lang="pt-BR" dirty="0"/>
            </a:br>
            <a:r>
              <a:rPr lang="pt-BR" sz="1800" u="sng" dirty="0">
                <a:solidFill>
                  <a:schemeClr val="hlink"/>
                </a:solidFill>
                <a:hlinkClick r:id="rId5"/>
              </a:rPr>
              <a:t>https://www.tecmundo.com.br/ciencia/128058-inteligencia-artificial-perigosa-armas-nucleares-diz-musk.htm</a:t>
            </a:r>
            <a:endParaRPr sz="1800" dirty="0"/>
          </a:p>
          <a:p>
            <a:pPr marL="742950" lvl="1" indent="-274319" algn="l" rtl="0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ct val="159555"/>
              <a:buChar char="–"/>
            </a:pPr>
            <a:r>
              <a:rPr lang="pt-BR" dirty="0"/>
              <a:t>... Porém não há indícios científicos </a:t>
            </a:r>
            <a:br>
              <a:rPr lang="pt-BR" dirty="0"/>
            </a:br>
            <a:r>
              <a:rPr lang="pt-BR" sz="1900" u="sng" dirty="0">
                <a:solidFill>
                  <a:schemeClr val="hlink"/>
                </a:solidFill>
                <a:hlinkClick r:id="rId6"/>
              </a:rPr>
              <a:t>https://medium.com/s/2069/a-top-roboticist-says-a-i-will-not-conquer-humanity-133f2611d035</a:t>
            </a:r>
            <a:endParaRPr sz="1900" dirty="0"/>
          </a:p>
          <a:p>
            <a:pPr marL="342900" lvl="0" indent="-329565" algn="l" rtl="0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▪"/>
            </a:pPr>
            <a:r>
              <a:rPr lang="pt-BR" dirty="0"/>
              <a:t>A China quer ser o país predominante no desenvolvimento da IA até 2030 </a:t>
            </a:r>
            <a:endParaRPr dirty="0"/>
          </a:p>
          <a:p>
            <a:pPr marL="742950" lvl="1" indent="-276732" algn="l" rtl="0">
              <a:lnSpc>
                <a:spcPct val="100000"/>
              </a:lnSpc>
              <a:spcBef>
                <a:spcPts val="26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pt-BR" sz="1900" u="sng" dirty="0">
                <a:solidFill>
                  <a:schemeClr val="hlink"/>
                </a:solidFill>
                <a:hlinkClick r:id="rId7"/>
              </a:rPr>
              <a:t>https://www.fhi.ox.ac.uk/wp-content/uploads/Deciphering_Chinas_AI-Dream.pdf</a:t>
            </a:r>
            <a:endParaRPr sz="1900" dirty="0"/>
          </a:p>
          <a:p>
            <a:pPr marL="342900" lvl="0" indent="-304005" algn="l" rtl="0">
              <a:lnSpc>
                <a:spcPct val="100000"/>
              </a:lnSpc>
              <a:spcBef>
                <a:spcPts val="266"/>
              </a:spcBef>
              <a:spcAft>
                <a:spcPts val="0"/>
              </a:spcAft>
              <a:buSzPct val="67857"/>
              <a:buChar char="▪"/>
            </a:pPr>
            <a:r>
              <a:rPr lang="pt-BR" dirty="0"/>
              <a:t>LGPD - Pode ser feita uma análise de sentimento das minhas </a:t>
            </a:r>
            <a:r>
              <a:rPr lang="pt-BR" dirty="0" err="1"/>
              <a:t>expressoẽs</a:t>
            </a:r>
            <a:r>
              <a:rPr lang="pt-BR" dirty="0"/>
              <a:t> faciais sem meu consentimento? </a:t>
            </a:r>
            <a:endParaRPr dirty="0"/>
          </a:p>
          <a:p>
            <a:pPr marL="742950" lvl="1" indent="-242887" algn="l" rtl="0">
              <a:lnSpc>
                <a:spcPct val="100000"/>
              </a:lnSpc>
              <a:spcBef>
                <a:spcPts val="266"/>
              </a:spcBef>
              <a:spcAft>
                <a:spcPts val="0"/>
              </a:spcAft>
              <a:buSzPct val="75000"/>
              <a:buChar char="–"/>
            </a:pPr>
            <a:r>
              <a:rPr lang="pt-BR" u="sng" dirty="0">
                <a:solidFill>
                  <a:schemeClr val="hlink"/>
                </a:solidFill>
                <a:hlinkClick r:id="rId8"/>
              </a:rPr>
              <a:t>https://g1.globo.com/sp/sao-paulo/noticia/2021/05/11/justica-multa-concessionaria-em-r-100-mil-por-coleta-de-dados-de-passageiros-na-linha-4-amarela-do-metro-de-sp.ghtml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4AF1A9-3F23-3C46-95CF-29A3D464D7C9}"/>
              </a:ext>
            </a:extLst>
          </p:cNvPr>
          <p:cNvSpPr txBox="1"/>
          <p:nvPr/>
        </p:nvSpPr>
        <p:spPr>
          <a:xfrm>
            <a:off x="822545" y="716084"/>
            <a:ext cx="79473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3300" dirty="0"/>
              <a:t>Por que Machine Learning se tornou muito popular só agora?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7DC893B5-7EBA-2050-6A19-D71BD0857139}"/>
              </a:ext>
            </a:extLst>
          </p:cNvPr>
          <p:cNvSpPr txBox="1"/>
          <p:nvPr/>
        </p:nvSpPr>
        <p:spPr>
          <a:xfrm>
            <a:off x="698834" y="2205588"/>
            <a:ext cx="7105431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700" dirty="0"/>
              <a:t>Foi descoberto recentemente</a:t>
            </a:r>
          </a:p>
          <a:p>
            <a:endParaRPr lang="pt-BR" sz="1500" dirty="0"/>
          </a:p>
          <a:p>
            <a:r>
              <a:rPr lang="pt-BR" sz="2700" dirty="0"/>
              <a:t>Temos mais poder computacional</a:t>
            </a:r>
          </a:p>
          <a:p>
            <a:endParaRPr lang="pt-BR" sz="1500" dirty="0"/>
          </a:p>
          <a:p>
            <a:r>
              <a:rPr lang="pt-BR" sz="2700" dirty="0"/>
              <a:t>Hoje temos mais dados</a:t>
            </a:r>
          </a:p>
          <a:p>
            <a:endParaRPr lang="pt-BR" sz="1500" dirty="0"/>
          </a:p>
          <a:p>
            <a:r>
              <a:rPr lang="pt-BR" sz="2700" dirty="0"/>
              <a:t>Não faço ideia...</a:t>
            </a:r>
            <a:endParaRPr lang="en-BR" sz="2700" dirty="0"/>
          </a:p>
        </p:txBody>
      </p:sp>
    </p:spTree>
    <p:extLst>
      <p:ext uri="{BB962C8B-B14F-4D97-AF65-F5344CB8AC3E}">
        <p14:creationId xmlns:p14="http://schemas.microsoft.com/office/powerpoint/2010/main" val="3620024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59;p26">
            <a:extLst>
              <a:ext uri="{FF2B5EF4-FFF2-40B4-BE49-F238E27FC236}">
                <a16:creationId xmlns:a16="http://schemas.microsoft.com/office/drawing/2014/main" id="{9DCF97EF-D61D-85ED-3AF2-2CDC4000903F}"/>
              </a:ext>
            </a:extLst>
          </p:cNvPr>
          <p:cNvSpPr txBox="1">
            <a:spLocks/>
          </p:cNvSpPr>
          <p:nvPr/>
        </p:nvSpPr>
        <p:spPr>
          <a:xfrm>
            <a:off x="460466" y="2534628"/>
            <a:ext cx="2587275" cy="4389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94"/>
              </a:spcBef>
              <a:buNone/>
            </a:pPr>
            <a:r>
              <a:rPr lang="pt-BR" sz="1350" dirty="0"/>
              <a:t>Aprendizado supervisionado </a:t>
            </a:r>
          </a:p>
        </p:txBody>
      </p:sp>
      <p:sp>
        <p:nvSpPr>
          <p:cNvPr id="9" name="Google Shape;160;p26">
            <a:extLst>
              <a:ext uri="{FF2B5EF4-FFF2-40B4-BE49-F238E27FC236}">
                <a16:creationId xmlns:a16="http://schemas.microsoft.com/office/drawing/2014/main" id="{ABEB450A-DCA8-8471-394A-B1BF8A62487E}"/>
              </a:ext>
            </a:extLst>
          </p:cNvPr>
          <p:cNvSpPr txBox="1"/>
          <p:nvPr/>
        </p:nvSpPr>
        <p:spPr>
          <a:xfrm>
            <a:off x="2486069" y="1506741"/>
            <a:ext cx="4464450" cy="461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>
              <a:buSzPts val="2800"/>
            </a:pPr>
            <a:r>
              <a:rPr lang="pt-BR" sz="2100" b="1">
                <a:solidFill>
                  <a:schemeClr val="dk1"/>
                </a:solidFill>
              </a:rPr>
              <a:t>Como uma máquina aprende?</a:t>
            </a:r>
            <a:endParaRPr sz="2100" b="1">
              <a:solidFill>
                <a:schemeClr val="dk1"/>
              </a:solidFill>
            </a:endParaRPr>
          </a:p>
        </p:txBody>
      </p:sp>
      <p:pic>
        <p:nvPicPr>
          <p:cNvPr id="10" name="Google Shape;161;p26">
            <a:extLst>
              <a:ext uri="{FF2B5EF4-FFF2-40B4-BE49-F238E27FC236}">
                <a16:creationId xmlns:a16="http://schemas.microsoft.com/office/drawing/2014/main" id="{D226E1FD-7A91-B04B-C2D0-0B34AD4FBF5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0467" y="3067423"/>
            <a:ext cx="8023859" cy="194381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62;p26">
            <a:extLst>
              <a:ext uri="{FF2B5EF4-FFF2-40B4-BE49-F238E27FC236}">
                <a16:creationId xmlns:a16="http://schemas.microsoft.com/office/drawing/2014/main" id="{48574F98-3416-61F8-09A5-65CC52DB0ECB}"/>
              </a:ext>
            </a:extLst>
          </p:cNvPr>
          <p:cNvSpPr txBox="1"/>
          <p:nvPr/>
        </p:nvSpPr>
        <p:spPr>
          <a:xfrm>
            <a:off x="6076666" y="2627328"/>
            <a:ext cx="2319572" cy="384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>
              <a:spcBef>
                <a:spcPts val="252"/>
              </a:spcBef>
            </a:pPr>
            <a:r>
              <a:rPr lang="pt-BR" sz="13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Aprendizado por reforço</a:t>
            </a:r>
            <a:endParaRPr sz="135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Google Shape;163;p26">
            <a:extLst>
              <a:ext uri="{FF2B5EF4-FFF2-40B4-BE49-F238E27FC236}">
                <a16:creationId xmlns:a16="http://schemas.microsoft.com/office/drawing/2014/main" id="{3CD2BA6C-F45F-79F9-9768-3062A0B219C3}"/>
              </a:ext>
            </a:extLst>
          </p:cNvPr>
          <p:cNvSpPr txBox="1"/>
          <p:nvPr/>
        </p:nvSpPr>
        <p:spPr>
          <a:xfrm>
            <a:off x="3202710" y="4823698"/>
            <a:ext cx="3011573" cy="384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>
              <a:spcBef>
                <a:spcPts val="252"/>
              </a:spcBef>
            </a:pPr>
            <a:r>
              <a:rPr lang="pt-BR" sz="135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Aprendizado não supervisionado</a:t>
            </a:r>
            <a:endParaRPr sz="135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872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>
            <a:spLocks noGrp="1"/>
          </p:cNvSpPr>
          <p:nvPr>
            <p:ph idx="1"/>
          </p:nvPr>
        </p:nvSpPr>
        <p:spPr>
          <a:xfrm>
            <a:off x="240600" y="1544068"/>
            <a:ext cx="8695582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</a:pPr>
            <a:r>
              <a:rPr lang="pt-BR" b="1" dirty="0"/>
              <a:t>Aprendizado supervisionado</a:t>
            </a:r>
            <a:endParaRPr b="1" dirty="0"/>
          </a:p>
          <a:p>
            <a:pPr marL="742950" lvl="1" indent="-331469" algn="l" rtl="0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pt-BR" dirty="0"/>
              <a:t>Envolve o aprendizado de uma “função” a partir de exemplos de entrada e saída, fornecidos por um tutor(especialista)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</a:pPr>
            <a:r>
              <a:rPr lang="pt-BR" b="1" dirty="0"/>
              <a:t>Aprendizado não-supervisionado</a:t>
            </a:r>
            <a:endParaRPr b="1" dirty="0"/>
          </a:p>
          <a:p>
            <a:pPr marL="742950" lvl="1" indent="-331469" algn="l" rtl="0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pt-BR" dirty="0"/>
              <a:t>Envolve o aprendizado de padrões dos dados de entrada, agrupando dados semelhantes e separando dados distintos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</a:pPr>
            <a:r>
              <a:rPr lang="pt-BR" b="1" dirty="0"/>
              <a:t>Aprendizado por reforço</a:t>
            </a:r>
            <a:endParaRPr b="1" dirty="0"/>
          </a:p>
          <a:p>
            <a:pPr marL="742950" lvl="1" indent="-331469" algn="l" rtl="0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pt-BR" dirty="0"/>
              <a:t>Envolve o aprendizado de ações ou comportamentos com base em reforços positivos ou negativos recebidos pelo agente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169" name="Google Shape;169;p27"/>
          <p:cNvSpPr txBox="1"/>
          <p:nvPr/>
        </p:nvSpPr>
        <p:spPr>
          <a:xfrm>
            <a:off x="873025" y="635663"/>
            <a:ext cx="8830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Tipos de aprendizado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8010C-7CB7-0145-A501-8106333AB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651" y="731837"/>
            <a:ext cx="5691703" cy="484748"/>
          </a:xfrm>
        </p:spPr>
        <p:txBody>
          <a:bodyPr>
            <a:normAutofit fontScale="90000"/>
          </a:bodyPr>
          <a:lstStyle/>
          <a:p>
            <a:r>
              <a:rPr lang="en-BR" dirty="0"/>
              <a:t>Tipos de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11174-7A99-0049-AEC0-2279B15C4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091" y="1600200"/>
            <a:ext cx="8478982" cy="4525963"/>
          </a:xfrm>
        </p:spPr>
        <p:txBody>
          <a:bodyPr>
            <a:normAutofit/>
          </a:bodyPr>
          <a:lstStyle/>
          <a:p>
            <a:r>
              <a:rPr lang="en-BR" dirty="0"/>
              <a:t>Classificação em categorias: Ex.: Concede crédito ou não concede</a:t>
            </a:r>
          </a:p>
          <a:p>
            <a:r>
              <a:rPr lang="en-BR" dirty="0"/>
              <a:t>Predição de valores: Dados o que estão falando no twitter para quanto vai a cotação do real</a:t>
            </a:r>
          </a:p>
          <a:p>
            <a:r>
              <a:rPr lang="en-BR" dirty="0"/>
              <a:t>Agrupamento / clusterização: Indique uma música parecida com as que eu já gosto</a:t>
            </a:r>
          </a:p>
          <a:p>
            <a:r>
              <a:rPr lang="en-BR" dirty="0"/>
              <a:t>Aprendizado por reforço: Computador aprende a jogar um jogo, carro aprende a dirigir</a:t>
            </a:r>
          </a:p>
        </p:txBody>
      </p:sp>
    </p:spTree>
    <p:extLst>
      <p:ext uri="{BB962C8B-B14F-4D97-AF65-F5344CB8AC3E}">
        <p14:creationId xmlns:p14="http://schemas.microsoft.com/office/powerpoint/2010/main" val="1717928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f5aa9729b0_0_0"/>
          <p:cNvSpPr txBox="1"/>
          <p:nvPr/>
        </p:nvSpPr>
        <p:spPr>
          <a:xfrm>
            <a:off x="856250" y="716250"/>
            <a:ext cx="7047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Paradigma para desenvolvimento de software tradicional</a:t>
            </a:r>
            <a:endParaRPr sz="2000"/>
          </a:p>
        </p:txBody>
      </p:sp>
      <p:sp>
        <p:nvSpPr>
          <p:cNvPr id="131" name="Google Shape;131;gf5aa9729b0_0_0"/>
          <p:cNvSpPr/>
          <p:nvPr/>
        </p:nvSpPr>
        <p:spPr>
          <a:xfrm>
            <a:off x="403400" y="2576900"/>
            <a:ext cx="1885500" cy="1934700"/>
          </a:xfrm>
          <a:prstGeom prst="ellipse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DADOS</a:t>
            </a:r>
            <a:endParaRPr/>
          </a:p>
        </p:txBody>
      </p:sp>
      <p:sp>
        <p:nvSpPr>
          <p:cNvPr id="132" name="Google Shape;132;gf5aa9729b0_0_0"/>
          <p:cNvSpPr/>
          <p:nvPr/>
        </p:nvSpPr>
        <p:spPr>
          <a:xfrm>
            <a:off x="3904437" y="2583827"/>
            <a:ext cx="1885500" cy="1934700"/>
          </a:xfrm>
          <a:prstGeom prst="ellipse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REGRAS</a:t>
            </a:r>
            <a:endParaRPr/>
          </a:p>
        </p:txBody>
      </p:sp>
      <p:sp>
        <p:nvSpPr>
          <p:cNvPr id="133" name="Google Shape;133;gf5aa9729b0_0_0"/>
          <p:cNvSpPr/>
          <p:nvPr/>
        </p:nvSpPr>
        <p:spPr>
          <a:xfrm>
            <a:off x="2675675" y="2963900"/>
            <a:ext cx="1111500" cy="1160700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f5aa9729b0_0_0"/>
          <p:cNvSpPr/>
          <p:nvPr/>
        </p:nvSpPr>
        <p:spPr>
          <a:xfrm>
            <a:off x="6024463" y="3062550"/>
            <a:ext cx="823200" cy="7329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f5aa9729b0_0_0"/>
          <p:cNvSpPr/>
          <p:nvPr/>
        </p:nvSpPr>
        <p:spPr>
          <a:xfrm>
            <a:off x="6964925" y="2576900"/>
            <a:ext cx="1885500" cy="19347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RESPOSTA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5aa9729b0_0_11"/>
          <p:cNvSpPr txBox="1"/>
          <p:nvPr/>
        </p:nvSpPr>
        <p:spPr>
          <a:xfrm>
            <a:off x="856250" y="716250"/>
            <a:ext cx="7047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Paradigma de Machine Learning</a:t>
            </a:r>
            <a:endParaRPr sz="2000"/>
          </a:p>
        </p:txBody>
      </p:sp>
      <p:pic>
        <p:nvPicPr>
          <p:cNvPr id="141" name="Google Shape;141;gf5aa9729b0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488" y="1451800"/>
            <a:ext cx="4391025" cy="44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>
            <a:spLocks noGrp="1"/>
          </p:cNvSpPr>
          <p:nvPr>
            <p:ph type="title"/>
          </p:nvPr>
        </p:nvSpPr>
        <p:spPr>
          <a:xfrm>
            <a:off x="933650" y="697650"/>
            <a:ext cx="82104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dirty="0"/>
              <a:t>Exemplos: tarefas muito difíceis de serem programadas</a:t>
            </a:r>
            <a:endParaRPr dirty="0"/>
          </a:p>
        </p:txBody>
      </p:sp>
      <p:sp>
        <p:nvSpPr>
          <p:cNvPr id="153" name="Google Shape;153;p2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▪"/>
            </a:pPr>
            <a:r>
              <a:rPr lang="pt-BR"/>
              <a:t>Detecção de spam e fraudes financeiras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▪"/>
            </a:pPr>
            <a:r>
              <a:rPr lang="pt-BR"/>
              <a:t>Reconhecimento de objetos e faces em imagens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▪"/>
            </a:pPr>
            <a:r>
              <a:rPr lang="pt-BR"/>
              <a:t>Jogadores automáticos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▪"/>
            </a:pPr>
            <a:r>
              <a:rPr lang="pt-BR"/>
              <a:t>Sistemas de recomendação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▪"/>
            </a:pPr>
            <a:r>
              <a:rPr lang="pt-BR"/>
              <a:t>Definição de perfis de clientes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▪"/>
            </a:pPr>
            <a:r>
              <a:rPr lang="pt-BR"/>
              <a:t>Ajustes de parâmetros em máquinas de uma linha de produção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▪"/>
            </a:pPr>
            <a:r>
              <a:rPr lang="pt-BR"/>
              <a:t>Predição do desempenho de vendas de um produto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▪"/>
            </a:pPr>
            <a:r>
              <a:rPr lang="pt-BR"/>
              <a:t>Reconhecimento de fala</a:t>
            </a:r>
            <a:endParaRPr/>
          </a:p>
          <a:p>
            <a:pPr marL="342900" lvl="0" indent="-178435" algn="l" rtl="0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6FAEE-D4B9-254E-B541-12756B717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659" y="2622252"/>
            <a:ext cx="5691703" cy="484748"/>
          </a:xfrm>
        </p:spPr>
        <p:txBody>
          <a:bodyPr>
            <a:normAutofit fontScale="90000"/>
          </a:bodyPr>
          <a:lstStyle/>
          <a:p>
            <a:r>
              <a:rPr lang="en-BR" dirty="0"/>
              <a:t>É preciso ter dados!</a:t>
            </a:r>
          </a:p>
        </p:txBody>
      </p:sp>
    </p:spTree>
    <p:extLst>
      <p:ext uri="{BB962C8B-B14F-4D97-AF65-F5344CB8AC3E}">
        <p14:creationId xmlns:p14="http://schemas.microsoft.com/office/powerpoint/2010/main" val="3624230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ABA30-4C0B-054D-9E86-5272E5EE6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83" y="1424073"/>
            <a:ext cx="5691703" cy="484748"/>
          </a:xfrm>
        </p:spPr>
        <p:txBody>
          <a:bodyPr>
            <a:normAutofit fontScale="90000"/>
          </a:bodyPr>
          <a:lstStyle/>
          <a:p>
            <a:r>
              <a:rPr lang="en-BR" dirty="0"/>
              <a:t>Como coletar?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D8B63D-6891-5048-B7C0-6968191A7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001" y="1672264"/>
            <a:ext cx="2604229" cy="376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8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"/>
          <p:cNvSpPr txBox="1">
            <a:spLocks noGrp="1"/>
          </p:cNvSpPr>
          <p:nvPr>
            <p:ph type="title"/>
          </p:nvPr>
        </p:nvSpPr>
        <p:spPr>
          <a:xfrm>
            <a:off x="353360" y="1998917"/>
            <a:ext cx="7443468" cy="585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dirty="0"/>
              <a:t>MACHINE LEARNING</a:t>
            </a:r>
            <a:endParaRPr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F980FDB-0D7D-2D61-CD68-6A059F55DCED}"/>
              </a:ext>
            </a:extLst>
          </p:cNvPr>
          <p:cNvSpPr txBox="1"/>
          <p:nvPr/>
        </p:nvSpPr>
        <p:spPr>
          <a:xfrm>
            <a:off x="353360" y="5063836"/>
            <a:ext cx="48862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/>
              <a:t>INTELIGÊNCIA ARTIFICIAL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9D14C6B-6A6B-E54D-9EC3-708FCC4BE522}"/>
              </a:ext>
            </a:extLst>
          </p:cNvPr>
          <p:cNvSpPr txBox="1"/>
          <p:nvPr/>
        </p:nvSpPr>
        <p:spPr>
          <a:xfrm>
            <a:off x="5116723" y="2522868"/>
            <a:ext cx="48862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/>
              <a:t>DEEP LEARNING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791C2EB-AE7F-7449-393F-281BC00A923F}"/>
              </a:ext>
            </a:extLst>
          </p:cNvPr>
          <p:cNvSpPr txBox="1"/>
          <p:nvPr/>
        </p:nvSpPr>
        <p:spPr>
          <a:xfrm>
            <a:off x="4571999" y="4273855"/>
            <a:ext cx="32248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/>
              <a:t>REDES NEURAIS</a:t>
            </a:r>
          </a:p>
        </p:txBody>
      </p:sp>
    </p:spTree>
    <p:extLst>
      <p:ext uri="{BB962C8B-B14F-4D97-AF65-F5344CB8AC3E}">
        <p14:creationId xmlns:p14="http://schemas.microsoft.com/office/powerpoint/2010/main" val="1137135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da1bc493ba_0_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/>
              <a:t>Machine Learning algorithms</a:t>
            </a:r>
            <a:endParaRPr/>
          </a:p>
        </p:txBody>
      </p:sp>
      <p:pic>
        <p:nvPicPr>
          <p:cNvPr id="175" name="Google Shape;175;gda1bc493ba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475" y="1282956"/>
            <a:ext cx="6681768" cy="5270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el 1"/>
          <p:cNvSpPr/>
          <p:nvPr/>
        </p:nvSpPr>
        <p:spPr>
          <a:xfrm>
            <a:off x="1188000" y="2099250"/>
            <a:ext cx="6857460" cy="242973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pt-BR" sz="4500" spc="-1" dirty="0">
                <a:solidFill>
                  <a:srgbClr val="000000"/>
                </a:solidFill>
                <a:latin typeface="Arial Rounded MT Bold"/>
              </a:rPr>
              <a:t>Atividade 1 </a:t>
            </a:r>
            <a:br>
              <a:rPr sz="1350" dirty="0"/>
            </a:br>
            <a:br>
              <a:rPr sz="1350" dirty="0"/>
            </a:br>
            <a:r>
              <a:rPr lang="de-DE" sz="3600" spc="-1" dirty="0">
                <a:solidFill>
                  <a:srgbClr val="000000"/>
                </a:solidFill>
                <a:latin typeface="Arial Rounded MT Bold"/>
              </a:rPr>
              <a:t>(</a:t>
            </a:r>
            <a:r>
              <a:rPr lang="pt-BR" sz="3600" spc="-1" dirty="0">
                <a:solidFill>
                  <a:srgbClr val="000000"/>
                </a:solidFill>
                <a:latin typeface="Arial Rounded MT Bold"/>
              </a:rPr>
              <a:t>Classificação</a:t>
            </a:r>
            <a:r>
              <a:rPr lang="de-DE" sz="3600" spc="-1" dirty="0">
                <a:solidFill>
                  <a:srgbClr val="000000"/>
                </a:solidFill>
                <a:latin typeface="Arial Rounded MT Bold"/>
              </a:rPr>
              <a:t>)</a:t>
            </a:r>
            <a:endParaRPr lang="pt-BR" sz="3600" spc="-1" dirty="0">
              <a:latin typeface="Arial Rounded MT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4055D3-BD1C-C21C-01B8-4D887CC3E4C3}"/>
              </a:ext>
            </a:extLst>
          </p:cNvPr>
          <p:cNvSpPr txBox="1"/>
          <p:nvPr/>
        </p:nvSpPr>
        <p:spPr>
          <a:xfrm>
            <a:off x="6059017" y="5627340"/>
            <a:ext cx="27878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1350" dirty="0"/>
              <a:t>Fonte:</a:t>
            </a:r>
            <a:r>
              <a:rPr lang="en-US" sz="1350" dirty="0">
                <a:hlinkClick r:id="rId2"/>
              </a:rPr>
              <a:t>http://www.aiunplugged.org/</a:t>
            </a:r>
            <a:endParaRPr lang="en-US" sz="13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feld 5"/>
          <p:cNvSpPr/>
          <p:nvPr/>
        </p:nvSpPr>
        <p:spPr>
          <a:xfrm>
            <a:off x="9990" y="1178550"/>
            <a:ext cx="4560570" cy="39132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2100" spc="-1">
                <a:solidFill>
                  <a:srgbClr val="000000"/>
                </a:solidFill>
                <a:latin typeface="Arial Rounded MT Bold"/>
                <a:ea typeface="DejaVu Sans"/>
              </a:rPr>
              <a:t>Morde</a:t>
            </a:r>
            <a:endParaRPr lang="pt-BR" sz="2100" spc="-1">
              <a:latin typeface="Arial Rounded MT Bold"/>
            </a:endParaRPr>
          </a:p>
        </p:txBody>
      </p:sp>
      <p:sp>
        <p:nvSpPr>
          <p:cNvPr id="190" name="Textfeld 6"/>
          <p:cNvSpPr/>
          <p:nvPr/>
        </p:nvSpPr>
        <p:spPr>
          <a:xfrm>
            <a:off x="4570560" y="1178550"/>
            <a:ext cx="4572990" cy="39132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2100" spc="-1">
                <a:solidFill>
                  <a:srgbClr val="000000"/>
                </a:solidFill>
                <a:latin typeface="Knewave"/>
                <a:ea typeface="DejaVu Sans"/>
              </a:rPr>
              <a:t>Não morde</a:t>
            </a:r>
            <a:endParaRPr lang="pt-BR" sz="2100" spc="-1">
              <a:latin typeface="Arial"/>
            </a:endParaRPr>
          </a:p>
        </p:txBody>
      </p:sp>
      <p:sp>
        <p:nvSpPr>
          <p:cNvPr id="191" name="Gerader Verbinder 8"/>
          <p:cNvSpPr/>
          <p:nvPr/>
        </p:nvSpPr>
        <p:spPr>
          <a:xfrm>
            <a:off x="4565700" y="857250"/>
            <a:ext cx="270" cy="514350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192" name="Grafik 13"/>
          <p:cNvPicPr/>
          <p:nvPr/>
        </p:nvPicPr>
        <p:blipFill>
          <a:blip r:embed="rId3"/>
          <a:stretch/>
        </p:blipFill>
        <p:spPr>
          <a:xfrm>
            <a:off x="1573830" y="1927800"/>
            <a:ext cx="1214460" cy="1214460"/>
          </a:xfrm>
          <a:prstGeom prst="rect">
            <a:avLst/>
          </a:prstGeom>
          <a:ln w="0">
            <a:noFill/>
          </a:ln>
        </p:spPr>
      </p:pic>
      <p:pic>
        <p:nvPicPr>
          <p:cNvPr id="193" name="Grafik 14"/>
          <p:cNvPicPr/>
          <p:nvPr/>
        </p:nvPicPr>
        <p:blipFill>
          <a:blip r:embed="rId4"/>
          <a:stretch/>
        </p:blipFill>
        <p:spPr>
          <a:xfrm>
            <a:off x="224910" y="1927800"/>
            <a:ext cx="1214460" cy="1214460"/>
          </a:xfrm>
          <a:prstGeom prst="rect">
            <a:avLst/>
          </a:prstGeom>
          <a:ln w="0">
            <a:noFill/>
          </a:ln>
        </p:spPr>
      </p:pic>
      <p:pic>
        <p:nvPicPr>
          <p:cNvPr id="194" name="Grafik 16"/>
          <p:cNvPicPr/>
          <p:nvPr/>
        </p:nvPicPr>
        <p:blipFill>
          <a:blip r:embed="rId5"/>
          <a:stretch/>
        </p:blipFill>
        <p:spPr>
          <a:xfrm>
            <a:off x="2922750" y="1937790"/>
            <a:ext cx="1214460" cy="1214460"/>
          </a:xfrm>
          <a:prstGeom prst="rect">
            <a:avLst/>
          </a:prstGeom>
          <a:ln w="0">
            <a:noFill/>
          </a:ln>
        </p:spPr>
      </p:pic>
      <p:pic>
        <p:nvPicPr>
          <p:cNvPr id="195" name="Grafik 18"/>
          <p:cNvPicPr/>
          <p:nvPr/>
        </p:nvPicPr>
        <p:blipFill>
          <a:blip r:embed="rId6"/>
          <a:stretch/>
        </p:blipFill>
        <p:spPr>
          <a:xfrm>
            <a:off x="1573830" y="3253500"/>
            <a:ext cx="1214460" cy="1214460"/>
          </a:xfrm>
          <a:prstGeom prst="rect">
            <a:avLst/>
          </a:prstGeom>
          <a:ln w="0">
            <a:noFill/>
          </a:ln>
        </p:spPr>
      </p:pic>
      <p:pic>
        <p:nvPicPr>
          <p:cNvPr id="196" name="Grafik 19"/>
          <p:cNvPicPr/>
          <p:nvPr/>
        </p:nvPicPr>
        <p:blipFill>
          <a:blip r:embed="rId7"/>
          <a:stretch/>
        </p:blipFill>
        <p:spPr>
          <a:xfrm>
            <a:off x="4699620" y="1933470"/>
            <a:ext cx="1214460" cy="1214460"/>
          </a:xfrm>
          <a:prstGeom prst="rect">
            <a:avLst/>
          </a:prstGeom>
          <a:ln w="0">
            <a:noFill/>
          </a:ln>
        </p:spPr>
      </p:pic>
      <p:pic>
        <p:nvPicPr>
          <p:cNvPr id="197" name="Grafik 20"/>
          <p:cNvPicPr/>
          <p:nvPr/>
        </p:nvPicPr>
        <p:blipFill>
          <a:blip r:embed="rId8"/>
          <a:stretch/>
        </p:blipFill>
        <p:spPr>
          <a:xfrm>
            <a:off x="6048540" y="1927800"/>
            <a:ext cx="1214460" cy="1214460"/>
          </a:xfrm>
          <a:prstGeom prst="rect">
            <a:avLst/>
          </a:prstGeom>
          <a:ln w="0">
            <a:noFill/>
          </a:ln>
        </p:spPr>
      </p:pic>
      <p:pic>
        <p:nvPicPr>
          <p:cNvPr id="198" name="Grafik 21"/>
          <p:cNvPicPr/>
          <p:nvPr/>
        </p:nvPicPr>
        <p:blipFill>
          <a:blip r:embed="rId9"/>
          <a:stretch/>
        </p:blipFill>
        <p:spPr>
          <a:xfrm>
            <a:off x="7402320" y="1926180"/>
            <a:ext cx="1214460" cy="1214460"/>
          </a:xfrm>
          <a:prstGeom prst="rect">
            <a:avLst/>
          </a:prstGeom>
          <a:ln w="0">
            <a:noFill/>
          </a:ln>
        </p:spPr>
      </p:pic>
      <p:pic>
        <p:nvPicPr>
          <p:cNvPr id="199" name="Grafik 22"/>
          <p:cNvPicPr/>
          <p:nvPr/>
        </p:nvPicPr>
        <p:blipFill>
          <a:blip r:embed="rId10"/>
          <a:stretch/>
        </p:blipFill>
        <p:spPr>
          <a:xfrm>
            <a:off x="4699620" y="3253500"/>
            <a:ext cx="1214460" cy="1214460"/>
          </a:xfrm>
          <a:prstGeom prst="rect">
            <a:avLst/>
          </a:prstGeom>
          <a:ln w="0">
            <a:noFill/>
          </a:ln>
        </p:spPr>
      </p:pic>
      <p:pic>
        <p:nvPicPr>
          <p:cNvPr id="200" name="Grafik 23"/>
          <p:cNvPicPr/>
          <p:nvPr/>
        </p:nvPicPr>
        <p:blipFill>
          <a:blip r:embed="rId11"/>
          <a:stretch/>
        </p:blipFill>
        <p:spPr>
          <a:xfrm>
            <a:off x="6048540" y="3266730"/>
            <a:ext cx="1214460" cy="1214460"/>
          </a:xfrm>
          <a:prstGeom prst="rect">
            <a:avLst/>
          </a:prstGeom>
          <a:ln w="0">
            <a:noFill/>
          </a:ln>
        </p:spPr>
      </p:pic>
      <p:pic>
        <p:nvPicPr>
          <p:cNvPr id="201" name="Grafik 24"/>
          <p:cNvPicPr/>
          <p:nvPr/>
        </p:nvPicPr>
        <p:blipFill>
          <a:blip r:embed="rId12"/>
          <a:stretch/>
        </p:blipFill>
        <p:spPr>
          <a:xfrm>
            <a:off x="7402320" y="3261870"/>
            <a:ext cx="1214460" cy="1214460"/>
          </a:xfrm>
          <a:prstGeom prst="rect">
            <a:avLst/>
          </a:prstGeom>
          <a:ln w="0">
            <a:noFill/>
          </a:ln>
        </p:spPr>
      </p:pic>
      <p:pic>
        <p:nvPicPr>
          <p:cNvPr id="202" name="Grafik 25"/>
          <p:cNvPicPr/>
          <p:nvPr/>
        </p:nvPicPr>
        <p:blipFill>
          <a:blip r:embed="rId13"/>
          <a:stretch/>
        </p:blipFill>
        <p:spPr>
          <a:xfrm>
            <a:off x="5397840" y="4601070"/>
            <a:ext cx="1214460" cy="1214460"/>
          </a:xfrm>
          <a:prstGeom prst="rect">
            <a:avLst/>
          </a:prstGeom>
          <a:ln w="0">
            <a:noFill/>
          </a:ln>
        </p:spPr>
      </p:pic>
      <p:pic>
        <p:nvPicPr>
          <p:cNvPr id="203" name="Grafik 26"/>
          <p:cNvPicPr/>
          <p:nvPr/>
        </p:nvPicPr>
        <p:blipFill>
          <a:blip r:embed="rId14"/>
          <a:stretch/>
        </p:blipFill>
        <p:spPr>
          <a:xfrm>
            <a:off x="6794820" y="4600800"/>
            <a:ext cx="1214460" cy="12144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rafik 3"/>
          <p:cNvPicPr/>
          <p:nvPr/>
        </p:nvPicPr>
        <p:blipFill>
          <a:blip r:embed="rId3"/>
          <a:stretch/>
        </p:blipFill>
        <p:spPr>
          <a:xfrm>
            <a:off x="312660" y="1230660"/>
            <a:ext cx="1646460" cy="1646460"/>
          </a:xfrm>
          <a:prstGeom prst="rect">
            <a:avLst/>
          </a:prstGeom>
          <a:ln w="0">
            <a:noFill/>
          </a:ln>
        </p:spPr>
      </p:pic>
      <p:pic>
        <p:nvPicPr>
          <p:cNvPr id="205" name="Grafik 4"/>
          <p:cNvPicPr/>
          <p:nvPr/>
        </p:nvPicPr>
        <p:blipFill>
          <a:blip r:embed="rId4"/>
          <a:stretch/>
        </p:blipFill>
        <p:spPr>
          <a:xfrm>
            <a:off x="4711230" y="1230660"/>
            <a:ext cx="1646460" cy="1646460"/>
          </a:xfrm>
          <a:prstGeom prst="rect">
            <a:avLst/>
          </a:prstGeom>
          <a:ln w="0">
            <a:noFill/>
          </a:ln>
        </p:spPr>
      </p:pic>
      <p:pic>
        <p:nvPicPr>
          <p:cNvPr id="206" name="Grafik 5"/>
          <p:cNvPicPr/>
          <p:nvPr/>
        </p:nvPicPr>
        <p:blipFill>
          <a:blip r:embed="rId5"/>
          <a:stretch/>
        </p:blipFill>
        <p:spPr>
          <a:xfrm>
            <a:off x="2503440" y="1230660"/>
            <a:ext cx="1646460" cy="1646460"/>
          </a:xfrm>
          <a:prstGeom prst="rect">
            <a:avLst/>
          </a:prstGeom>
          <a:ln w="0">
            <a:noFill/>
          </a:ln>
        </p:spPr>
      </p:pic>
      <p:pic>
        <p:nvPicPr>
          <p:cNvPr id="207" name="Grafik 6"/>
          <p:cNvPicPr/>
          <p:nvPr/>
        </p:nvPicPr>
        <p:blipFill>
          <a:blip r:embed="rId6"/>
          <a:stretch/>
        </p:blipFill>
        <p:spPr>
          <a:xfrm>
            <a:off x="6907680" y="1230660"/>
            <a:ext cx="1646460" cy="1646460"/>
          </a:xfrm>
          <a:prstGeom prst="rect">
            <a:avLst/>
          </a:prstGeom>
          <a:ln w="0">
            <a:noFill/>
          </a:ln>
        </p:spPr>
      </p:pic>
      <p:pic>
        <p:nvPicPr>
          <p:cNvPr id="208" name="Grafik 7"/>
          <p:cNvPicPr/>
          <p:nvPr/>
        </p:nvPicPr>
        <p:blipFill>
          <a:blip r:embed="rId7"/>
          <a:stretch/>
        </p:blipFill>
        <p:spPr>
          <a:xfrm>
            <a:off x="340740" y="3336390"/>
            <a:ext cx="1646460" cy="1646460"/>
          </a:xfrm>
          <a:prstGeom prst="rect">
            <a:avLst/>
          </a:prstGeom>
          <a:ln w="0">
            <a:noFill/>
          </a:ln>
        </p:spPr>
      </p:pic>
      <p:pic>
        <p:nvPicPr>
          <p:cNvPr id="209" name="Grafik 8"/>
          <p:cNvPicPr/>
          <p:nvPr/>
        </p:nvPicPr>
        <p:blipFill>
          <a:blip r:embed="rId8"/>
          <a:stretch/>
        </p:blipFill>
        <p:spPr>
          <a:xfrm>
            <a:off x="2537190" y="3336390"/>
            <a:ext cx="1646460" cy="1646460"/>
          </a:xfrm>
          <a:prstGeom prst="rect">
            <a:avLst/>
          </a:prstGeom>
          <a:ln w="0">
            <a:noFill/>
          </a:ln>
        </p:spPr>
      </p:pic>
      <p:pic>
        <p:nvPicPr>
          <p:cNvPr id="210" name="Grafik 9"/>
          <p:cNvPicPr/>
          <p:nvPr/>
        </p:nvPicPr>
        <p:blipFill>
          <a:blip r:embed="rId9"/>
          <a:stretch/>
        </p:blipFill>
        <p:spPr>
          <a:xfrm>
            <a:off x="4727970" y="3336390"/>
            <a:ext cx="1646460" cy="1646460"/>
          </a:xfrm>
          <a:prstGeom prst="rect">
            <a:avLst/>
          </a:prstGeom>
          <a:ln w="0">
            <a:noFill/>
          </a:ln>
        </p:spPr>
      </p:pic>
      <p:pic>
        <p:nvPicPr>
          <p:cNvPr id="211" name="Grafik 10"/>
          <p:cNvPicPr/>
          <p:nvPr/>
        </p:nvPicPr>
        <p:blipFill>
          <a:blip r:embed="rId10"/>
          <a:stretch/>
        </p:blipFill>
        <p:spPr>
          <a:xfrm>
            <a:off x="6907680" y="3336390"/>
            <a:ext cx="1646460" cy="16464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rafik 3"/>
          <p:cNvPicPr/>
          <p:nvPr/>
        </p:nvPicPr>
        <p:blipFill>
          <a:blip r:embed="rId3"/>
          <a:stretch/>
        </p:blipFill>
        <p:spPr>
          <a:xfrm>
            <a:off x="312660" y="1230660"/>
            <a:ext cx="1646460" cy="1646460"/>
          </a:xfrm>
          <a:prstGeom prst="rect">
            <a:avLst/>
          </a:prstGeom>
          <a:ln w="0">
            <a:noFill/>
          </a:ln>
        </p:spPr>
      </p:pic>
      <p:pic>
        <p:nvPicPr>
          <p:cNvPr id="205" name="Grafik 4"/>
          <p:cNvPicPr/>
          <p:nvPr/>
        </p:nvPicPr>
        <p:blipFill>
          <a:blip r:embed="rId4"/>
          <a:stretch/>
        </p:blipFill>
        <p:spPr>
          <a:xfrm>
            <a:off x="4711230" y="1230660"/>
            <a:ext cx="1646460" cy="1646460"/>
          </a:xfrm>
          <a:prstGeom prst="rect">
            <a:avLst/>
          </a:prstGeom>
          <a:ln w="0">
            <a:noFill/>
          </a:ln>
        </p:spPr>
      </p:pic>
      <p:pic>
        <p:nvPicPr>
          <p:cNvPr id="206" name="Grafik 5"/>
          <p:cNvPicPr/>
          <p:nvPr/>
        </p:nvPicPr>
        <p:blipFill>
          <a:blip r:embed="rId5"/>
          <a:stretch/>
        </p:blipFill>
        <p:spPr>
          <a:xfrm>
            <a:off x="2503440" y="1230660"/>
            <a:ext cx="1646460" cy="1646460"/>
          </a:xfrm>
          <a:prstGeom prst="rect">
            <a:avLst/>
          </a:prstGeom>
          <a:ln w="0">
            <a:noFill/>
          </a:ln>
        </p:spPr>
      </p:pic>
      <p:pic>
        <p:nvPicPr>
          <p:cNvPr id="207" name="Grafik 6"/>
          <p:cNvPicPr/>
          <p:nvPr/>
        </p:nvPicPr>
        <p:blipFill>
          <a:blip r:embed="rId6"/>
          <a:stretch/>
        </p:blipFill>
        <p:spPr>
          <a:xfrm>
            <a:off x="6907680" y="1230660"/>
            <a:ext cx="1646460" cy="1646460"/>
          </a:xfrm>
          <a:prstGeom prst="rect">
            <a:avLst/>
          </a:prstGeom>
          <a:ln w="0">
            <a:noFill/>
          </a:ln>
        </p:spPr>
      </p:pic>
      <p:pic>
        <p:nvPicPr>
          <p:cNvPr id="208" name="Grafik 7"/>
          <p:cNvPicPr/>
          <p:nvPr/>
        </p:nvPicPr>
        <p:blipFill>
          <a:blip r:embed="rId7"/>
          <a:stretch/>
        </p:blipFill>
        <p:spPr>
          <a:xfrm>
            <a:off x="340740" y="3336390"/>
            <a:ext cx="1646460" cy="1646460"/>
          </a:xfrm>
          <a:prstGeom prst="rect">
            <a:avLst/>
          </a:prstGeom>
          <a:ln w="0">
            <a:noFill/>
          </a:ln>
        </p:spPr>
      </p:pic>
      <p:pic>
        <p:nvPicPr>
          <p:cNvPr id="209" name="Grafik 8"/>
          <p:cNvPicPr/>
          <p:nvPr/>
        </p:nvPicPr>
        <p:blipFill>
          <a:blip r:embed="rId8"/>
          <a:stretch/>
        </p:blipFill>
        <p:spPr>
          <a:xfrm>
            <a:off x="2537190" y="3336390"/>
            <a:ext cx="1646460" cy="1646460"/>
          </a:xfrm>
          <a:prstGeom prst="rect">
            <a:avLst/>
          </a:prstGeom>
          <a:ln w="0">
            <a:noFill/>
          </a:ln>
        </p:spPr>
      </p:pic>
      <p:pic>
        <p:nvPicPr>
          <p:cNvPr id="210" name="Grafik 9"/>
          <p:cNvPicPr/>
          <p:nvPr/>
        </p:nvPicPr>
        <p:blipFill>
          <a:blip r:embed="rId9"/>
          <a:stretch/>
        </p:blipFill>
        <p:spPr>
          <a:xfrm>
            <a:off x="4727970" y="3336390"/>
            <a:ext cx="1646460" cy="1646460"/>
          </a:xfrm>
          <a:prstGeom prst="rect">
            <a:avLst/>
          </a:prstGeom>
          <a:ln w="0">
            <a:noFill/>
          </a:ln>
        </p:spPr>
      </p:pic>
      <p:pic>
        <p:nvPicPr>
          <p:cNvPr id="211" name="Grafik 10"/>
          <p:cNvPicPr/>
          <p:nvPr/>
        </p:nvPicPr>
        <p:blipFill>
          <a:blip r:embed="rId10"/>
          <a:stretch/>
        </p:blipFill>
        <p:spPr>
          <a:xfrm>
            <a:off x="6907680" y="3336390"/>
            <a:ext cx="1646460" cy="1646460"/>
          </a:xfrm>
          <a:prstGeom prst="rect">
            <a:avLst/>
          </a:prstGeom>
          <a:ln w="0">
            <a:noFill/>
          </a:ln>
        </p:spPr>
      </p:pic>
      <p:sp>
        <p:nvSpPr>
          <p:cNvPr id="212" name="Textfeld 11"/>
          <p:cNvSpPr/>
          <p:nvPr/>
        </p:nvSpPr>
        <p:spPr>
          <a:xfrm>
            <a:off x="340740" y="2968650"/>
            <a:ext cx="1640790" cy="27590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1350" spc="-1">
                <a:solidFill>
                  <a:srgbClr val="000000"/>
                </a:solidFill>
                <a:latin typeface="Arial Rounded MT Bold"/>
                <a:ea typeface="DejaVu Sans"/>
              </a:rPr>
              <a:t>Morde</a:t>
            </a:r>
            <a:r>
              <a:rPr lang="pt-BR" sz="1350" spc="-1">
                <a:solidFill>
                  <a:srgbClr val="000000"/>
                </a:solidFill>
                <a:latin typeface="Knewave"/>
                <a:ea typeface="DejaVu Sans"/>
              </a:rPr>
              <a:t>	</a:t>
            </a:r>
            <a:endParaRPr lang="pt-BR" sz="1350" spc="-1">
              <a:latin typeface="Arial"/>
            </a:endParaRPr>
          </a:p>
        </p:txBody>
      </p:sp>
      <p:sp>
        <p:nvSpPr>
          <p:cNvPr id="213" name="Textfeld 11_0"/>
          <p:cNvSpPr/>
          <p:nvPr/>
        </p:nvSpPr>
        <p:spPr>
          <a:xfrm>
            <a:off x="2527740" y="2968650"/>
            <a:ext cx="1640790" cy="27590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1350" spc="-1">
                <a:solidFill>
                  <a:srgbClr val="000000"/>
                </a:solidFill>
                <a:latin typeface="Arial Rounded MT Bold"/>
                <a:ea typeface="DejaVu Sans"/>
              </a:rPr>
              <a:t>Morde	</a:t>
            </a:r>
            <a:endParaRPr lang="pt-BR" sz="1350" spc="-1">
              <a:latin typeface="Arial Rounded MT Bold"/>
            </a:endParaRPr>
          </a:p>
        </p:txBody>
      </p:sp>
      <p:sp>
        <p:nvSpPr>
          <p:cNvPr id="214" name="Textfeld 11_1"/>
          <p:cNvSpPr/>
          <p:nvPr/>
        </p:nvSpPr>
        <p:spPr>
          <a:xfrm>
            <a:off x="4741740" y="2968650"/>
            <a:ext cx="1640790" cy="27590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1350" spc="-1">
                <a:solidFill>
                  <a:srgbClr val="000000"/>
                </a:solidFill>
                <a:latin typeface="Arial Rounded MT Bold"/>
                <a:ea typeface="DejaVu Sans"/>
              </a:rPr>
              <a:t>Não morde	</a:t>
            </a:r>
            <a:endParaRPr lang="pt-BR" sz="1350" spc="-1">
              <a:latin typeface="Arial Rounded MT Bold"/>
            </a:endParaRPr>
          </a:p>
        </p:txBody>
      </p:sp>
      <p:sp>
        <p:nvSpPr>
          <p:cNvPr id="215" name="Textfeld 11_2"/>
          <p:cNvSpPr/>
          <p:nvPr/>
        </p:nvSpPr>
        <p:spPr>
          <a:xfrm>
            <a:off x="6928740" y="2968650"/>
            <a:ext cx="1640790" cy="27590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1350" spc="-1">
                <a:solidFill>
                  <a:srgbClr val="000000"/>
                </a:solidFill>
                <a:latin typeface="Arial Rounded MT Bold"/>
                <a:ea typeface="DejaVu Sans"/>
              </a:rPr>
              <a:t>Morde</a:t>
            </a:r>
            <a:r>
              <a:rPr lang="pt-BR" sz="1350" spc="-1">
                <a:solidFill>
                  <a:srgbClr val="000000"/>
                </a:solidFill>
                <a:latin typeface="Knewave"/>
                <a:ea typeface="DejaVu Sans"/>
              </a:rPr>
              <a:t>	</a:t>
            </a:r>
            <a:endParaRPr lang="pt-BR" sz="1350" spc="-1">
              <a:latin typeface="Arial"/>
            </a:endParaRPr>
          </a:p>
        </p:txBody>
      </p:sp>
      <p:sp>
        <p:nvSpPr>
          <p:cNvPr id="216" name="Textfeld 11_3"/>
          <p:cNvSpPr/>
          <p:nvPr/>
        </p:nvSpPr>
        <p:spPr>
          <a:xfrm>
            <a:off x="6928740" y="5020650"/>
            <a:ext cx="1640790" cy="27590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1350" spc="-1">
                <a:solidFill>
                  <a:srgbClr val="000000"/>
                </a:solidFill>
                <a:latin typeface="Arial Rounded MT Bold"/>
                <a:ea typeface="DejaVu Sans"/>
              </a:rPr>
              <a:t>Não morde	</a:t>
            </a:r>
            <a:endParaRPr lang="pt-BR" sz="1350" spc="-1">
              <a:latin typeface="Arial Rounded MT Bold"/>
            </a:endParaRPr>
          </a:p>
        </p:txBody>
      </p:sp>
      <p:sp>
        <p:nvSpPr>
          <p:cNvPr id="217" name="Textfeld 11_4"/>
          <p:cNvSpPr/>
          <p:nvPr/>
        </p:nvSpPr>
        <p:spPr>
          <a:xfrm>
            <a:off x="2554740" y="5047650"/>
            <a:ext cx="1640790" cy="27590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1350" spc="-1">
                <a:solidFill>
                  <a:srgbClr val="000000"/>
                </a:solidFill>
                <a:latin typeface="Arial Rounded MT Bold"/>
                <a:ea typeface="DejaVu Sans"/>
              </a:rPr>
              <a:t>Não morde	</a:t>
            </a:r>
            <a:endParaRPr lang="pt-BR" sz="1350" spc="-1">
              <a:latin typeface="Arial Rounded MT Bold"/>
            </a:endParaRPr>
          </a:p>
        </p:txBody>
      </p:sp>
      <p:sp>
        <p:nvSpPr>
          <p:cNvPr id="218" name="Textfeld 11_5"/>
          <p:cNvSpPr/>
          <p:nvPr/>
        </p:nvSpPr>
        <p:spPr>
          <a:xfrm>
            <a:off x="340740" y="5020650"/>
            <a:ext cx="1640790" cy="27590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1350" spc="-1">
                <a:solidFill>
                  <a:srgbClr val="000000"/>
                </a:solidFill>
                <a:latin typeface="Arial Rounded MT Bold"/>
                <a:ea typeface="DejaVu Sans"/>
              </a:rPr>
              <a:t>Não morde	</a:t>
            </a:r>
            <a:endParaRPr lang="pt-BR" sz="1350" spc="-1">
              <a:latin typeface="Arial Rounded MT Bold"/>
            </a:endParaRPr>
          </a:p>
        </p:txBody>
      </p:sp>
      <p:sp>
        <p:nvSpPr>
          <p:cNvPr id="219" name="Textfeld 11_6"/>
          <p:cNvSpPr/>
          <p:nvPr/>
        </p:nvSpPr>
        <p:spPr>
          <a:xfrm>
            <a:off x="4741740" y="5047650"/>
            <a:ext cx="1640790" cy="27590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7500" tIns="33750" rIns="67500" bIns="3375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1350" spc="-1">
                <a:solidFill>
                  <a:srgbClr val="000000"/>
                </a:solidFill>
                <a:latin typeface="Arial Rounded MT Bold"/>
                <a:ea typeface="DejaVu Sans"/>
              </a:rPr>
              <a:t>Morde	</a:t>
            </a:r>
            <a:endParaRPr lang="pt-BR" sz="1350" spc="-1">
              <a:latin typeface="Arial Rounded MT Bold"/>
            </a:endParaRPr>
          </a:p>
        </p:txBody>
      </p:sp>
      <p:sp>
        <p:nvSpPr>
          <p:cNvPr id="18" name="TextBox 1">
            <a:extLst>
              <a:ext uri="{FF2B5EF4-FFF2-40B4-BE49-F238E27FC236}">
                <a16:creationId xmlns:a16="http://schemas.microsoft.com/office/drawing/2014/main" id="{0C8B0679-9210-AC8F-0933-D7E70517EBBB}"/>
              </a:ext>
            </a:extLst>
          </p:cNvPr>
          <p:cNvSpPr txBox="1"/>
          <p:nvPr/>
        </p:nvSpPr>
        <p:spPr>
          <a:xfrm>
            <a:off x="6059017" y="5627340"/>
            <a:ext cx="27878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1350" dirty="0"/>
              <a:t>Fonte:</a:t>
            </a:r>
            <a:r>
              <a:rPr lang="en-US" sz="1350" dirty="0">
                <a:hlinkClick r:id="rId11"/>
              </a:rPr>
              <a:t>http://www.aiunplugged.org/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65156496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ipse 9">
            <a:extLst>
              <a:ext uri="{FF2B5EF4-FFF2-40B4-BE49-F238E27FC236}">
                <a16:creationId xmlns:a16="http://schemas.microsoft.com/office/drawing/2014/main" id="{4AA5697A-94ED-8765-9FCE-8D84D964B697}"/>
              </a:ext>
            </a:extLst>
          </p:cNvPr>
          <p:cNvSpPr/>
          <p:nvPr/>
        </p:nvSpPr>
        <p:spPr>
          <a:xfrm>
            <a:off x="955964" y="718457"/>
            <a:ext cx="6724996" cy="6139543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C525614-BFD8-62DE-7B5E-FC29228C5D28}"/>
              </a:ext>
            </a:extLst>
          </p:cNvPr>
          <p:cNvSpPr/>
          <p:nvPr/>
        </p:nvSpPr>
        <p:spPr>
          <a:xfrm>
            <a:off x="1554481" y="1828799"/>
            <a:ext cx="5486399" cy="5029201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1FE837E-12FE-FE20-93F2-8DCE8DC9C5A3}"/>
              </a:ext>
            </a:extLst>
          </p:cNvPr>
          <p:cNvSpPr/>
          <p:nvPr/>
        </p:nvSpPr>
        <p:spPr>
          <a:xfrm>
            <a:off x="3320934" y="1019295"/>
            <a:ext cx="1995055" cy="69272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?</a:t>
            </a:r>
            <a:endParaRPr lang="pt-BR" b="1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96EF813-BFA9-029B-D404-05FC2B66056C}"/>
              </a:ext>
            </a:extLst>
          </p:cNvPr>
          <p:cNvSpPr/>
          <p:nvPr/>
        </p:nvSpPr>
        <p:spPr>
          <a:xfrm>
            <a:off x="3269673" y="2170120"/>
            <a:ext cx="2189018" cy="9047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?</a:t>
            </a:r>
            <a:endParaRPr lang="pt-BR" b="1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305F4EA1-3F74-2B98-04D4-589D62A24E59}"/>
              </a:ext>
            </a:extLst>
          </p:cNvPr>
          <p:cNvSpPr/>
          <p:nvPr/>
        </p:nvSpPr>
        <p:spPr>
          <a:xfrm>
            <a:off x="2080894" y="3317966"/>
            <a:ext cx="4202340" cy="354003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9FD52040-8375-5796-6794-5794672038D6}"/>
              </a:ext>
            </a:extLst>
          </p:cNvPr>
          <p:cNvSpPr/>
          <p:nvPr/>
        </p:nvSpPr>
        <p:spPr>
          <a:xfrm>
            <a:off x="2965269" y="4977992"/>
            <a:ext cx="2612571" cy="18800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7B56788-43BD-4D1E-F986-246E63008E76}"/>
              </a:ext>
            </a:extLst>
          </p:cNvPr>
          <p:cNvSpPr/>
          <p:nvPr/>
        </p:nvSpPr>
        <p:spPr>
          <a:xfrm>
            <a:off x="3251661" y="5488779"/>
            <a:ext cx="2092037" cy="9047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?</a:t>
            </a:r>
            <a:endParaRPr lang="pt-BR" b="1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397927B-9F48-E121-7385-64AA12311C20}"/>
              </a:ext>
            </a:extLst>
          </p:cNvPr>
          <p:cNvSpPr/>
          <p:nvPr/>
        </p:nvSpPr>
        <p:spPr>
          <a:xfrm>
            <a:off x="3136045" y="3649391"/>
            <a:ext cx="2092037" cy="9047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?</a:t>
            </a:r>
            <a:endParaRPr lang="pt-BR" b="1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6008294-6452-4530-C766-43F086FCD221}"/>
              </a:ext>
            </a:extLst>
          </p:cNvPr>
          <p:cNvSpPr/>
          <p:nvPr/>
        </p:nvSpPr>
        <p:spPr>
          <a:xfrm>
            <a:off x="955964" y="1025233"/>
            <a:ext cx="1124930" cy="34636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75E04775-21E3-4605-A034-545A385FB485}"/>
              </a:ext>
            </a:extLst>
          </p:cNvPr>
          <p:cNvSpPr txBox="1"/>
          <p:nvPr/>
        </p:nvSpPr>
        <p:spPr>
          <a:xfrm>
            <a:off x="3046687" y="6550223"/>
            <a:ext cx="66491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https://medium.com/swlh/the-map-of-artificial-intelligence-2020-2c4f446f4e43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651E41-4F10-6B29-CE0F-089D88A48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256" y="851338"/>
            <a:ext cx="9126348" cy="512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535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dirty="0"/>
              <a:t>Coisas que IA consegue fazer...</a:t>
            </a:r>
            <a:endParaRPr dirty="0"/>
          </a:p>
        </p:txBody>
      </p:sp>
      <p:sp>
        <p:nvSpPr>
          <p:cNvPr id="95" name="Google Shape;95;p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</a:pPr>
            <a:r>
              <a:rPr lang="pt-BR" dirty="0"/>
              <a:t>Dirigir carros autônomos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</a:pPr>
            <a:r>
              <a:rPr lang="pt-BR" dirty="0"/>
              <a:t>Filtrar milhares de imagens e vídeos automaticamente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</a:pPr>
            <a:r>
              <a:rPr lang="pt-BR" dirty="0"/>
              <a:t>Filtro de SPAM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</a:pPr>
            <a:r>
              <a:rPr lang="pt-BR" dirty="0"/>
              <a:t>Análise de crédito e de fraude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</a:pPr>
            <a:r>
              <a:rPr lang="pt-BR" dirty="0"/>
              <a:t>Negociações na bolsa de valores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</a:pPr>
            <a:r>
              <a:rPr lang="pt-BR" dirty="0"/>
              <a:t>Conversa conosco pelo celular (assistentes pessoais)</a:t>
            </a:r>
            <a:endParaRPr dirty="0"/>
          </a:p>
        </p:txBody>
      </p:sp>
      <p:sp>
        <p:nvSpPr>
          <p:cNvPr id="2" name="Google Shape;94;p7">
            <a:extLst>
              <a:ext uri="{FF2B5EF4-FFF2-40B4-BE49-F238E27FC236}">
                <a16:creationId xmlns:a16="http://schemas.microsoft.com/office/drawing/2014/main" id="{E00511E9-C2A3-E921-0C6F-55AB10B156F0}"/>
              </a:ext>
            </a:extLst>
          </p:cNvPr>
          <p:cNvSpPr txBox="1">
            <a:spLocks/>
          </p:cNvSpPr>
          <p:nvPr/>
        </p:nvSpPr>
        <p:spPr>
          <a:xfrm>
            <a:off x="6113418" y="1150505"/>
            <a:ext cx="2599508" cy="585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pt-BR" sz="2000" dirty="0"/>
              <a:t>... A bastante tempo</a:t>
            </a:r>
          </a:p>
        </p:txBody>
      </p:sp>
    </p:spTree>
    <p:extLst>
      <p:ext uri="{BB962C8B-B14F-4D97-AF65-F5344CB8AC3E}">
        <p14:creationId xmlns:p14="http://schemas.microsoft.com/office/powerpoint/2010/main" val="1951595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4;p7">
            <a:extLst>
              <a:ext uri="{FF2B5EF4-FFF2-40B4-BE49-F238E27FC236}">
                <a16:creationId xmlns:a16="http://schemas.microsoft.com/office/drawing/2014/main" id="{00BAFADF-D03B-0616-38D0-F98967CFC5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dirty="0"/>
              <a:t>Coisas que IA consegue fazer...</a:t>
            </a:r>
            <a:endParaRPr dirty="0"/>
          </a:p>
        </p:txBody>
      </p:sp>
      <p:sp>
        <p:nvSpPr>
          <p:cNvPr id="10" name="Google Shape;101;p8">
            <a:extLst>
              <a:ext uri="{FF2B5EF4-FFF2-40B4-BE49-F238E27FC236}">
                <a16:creationId xmlns:a16="http://schemas.microsoft.com/office/drawing/2014/main" id="{51689FA1-0503-8C82-D0D6-B0B6061402E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339457" y="1869725"/>
            <a:ext cx="4804543" cy="240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 sz="2000" dirty="0"/>
              <a:t>GPT-3 e Dall-E-2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▪"/>
            </a:pPr>
            <a:r>
              <a:rPr lang="pt-BR" sz="2000" dirty="0"/>
              <a:t>Um dos mais atuais - Modelo de rede neural criado pela empresa </a:t>
            </a:r>
            <a:r>
              <a:rPr lang="pt-BR" sz="2000" dirty="0" err="1"/>
              <a:t>OpenAI</a:t>
            </a:r>
            <a:endParaRPr sz="2000" dirty="0"/>
          </a:p>
          <a:p>
            <a:pPr marL="742950" lvl="1" indent="-335915" algn="l" rtl="0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SzPct val="116665"/>
              <a:buChar char="–"/>
            </a:pPr>
            <a:r>
              <a:rPr lang="pt-BR" sz="1800" u="sng" dirty="0">
                <a:solidFill>
                  <a:schemeClr val="hlink"/>
                </a:solidFill>
                <a:hlinkClick r:id="rId3"/>
              </a:rPr>
              <a:t>https://github.com/minimaxir/gpt-3-experiments</a:t>
            </a:r>
            <a:endParaRPr lang="pt-BR" sz="1800" u="sng" dirty="0">
              <a:solidFill>
                <a:schemeClr val="hlink"/>
              </a:solidFill>
            </a:endParaRPr>
          </a:p>
          <a:p>
            <a:pPr marL="742950" lvl="1" indent="-335915" algn="l" rtl="0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SzPct val="116665"/>
              <a:buChar char="–"/>
            </a:pPr>
            <a:r>
              <a:rPr lang="pt-BR" sz="1800" dirty="0">
                <a:hlinkClick r:id="rId4"/>
              </a:rPr>
              <a:t>https://openai.com/dall-e-2/</a:t>
            </a:r>
            <a:r>
              <a:rPr lang="pt-BR" sz="1800" dirty="0"/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pt-BR"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4;p7">
            <a:extLst>
              <a:ext uri="{FF2B5EF4-FFF2-40B4-BE49-F238E27FC236}">
                <a16:creationId xmlns:a16="http://schemas.microsoft.com/office/drawing/2014/main" id="{9263ADA9-8171-7901-0C86-D0A32E176A5D}"/>
              </a:ext>
            </a:extLst>
          </p:cNvPr>
          <p:cNvSpPr txBox="1">
            <a:spLocks/>
          </p:cNvSpPr>
          <p:nvPr/>
        </p:nvSpPr>
        <p:spPr>
          <a:xfrm>
            <a:off x="5460274" y="1150505"/>
            <a:ext cx="3683726" cy="585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pt-BR" sz="2000" dirty="0"/>
              <a:t>... Um pouco mais recente...</a:t>
            </a:r>
          </a:p>
        </p:txBody>
      </p:sp>
      <p:pic>
        <p:nvPicPr>
          <p:cNvPr id="11" name="Picture 2" descr="DALL-E: esta IA gera imagens a partir de qualquer descrição e o resultado é  surpreendente - Hardware.com.br">
            <a:extLst>
              <a:ext uri="{FF2B5EF4-FFF2-40B4-BE49-F238E27FC236}">
                <a16:creationId xmlns:a16="http://schemas.microsoft.com/office/drawing/2014/main" id="{07D12963-E302-007B-09F5-2ED18BC0D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5" y="1735734"/>
            <a:ext cx="4117783" cy="281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0ABA2C4-B00A-FB45-FB8A-588103A9D6D9}"/>
              </a:ext>
            </a:extLst>
          </p:cNvPr>
          <p:cNvSpPr txBox="1"/>
          <p:nvPr/>
        </p:nvSpPr>
        <p:spPr>
          <a:xfrm>
            <a:off x="-123972" y="5141397"/>
            <a:ext cx="4604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hlinkClick r:id="rId6"/>
              </a:rPr>
              <a:t>https://midjourney.com/home/?callbackUrl=%2Fapp%2F</a:t>
            </a:r>
            <a:endParaRPr lang="pt-BR" sz="18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977A045-7286-8640-F1A4-F94DEAB8FA16}"/>
              </a:ext>
            </a:extLst>
          </p:cNvPr>
          <p:cNvSpPr txBox="1"/>
          <p:nvPr/>
        </p:nvSpPr>
        <p:spPr>
          <a:xfrm>
            <a:off x="17255" y="6144540"/>
            <a:ext cx="43222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hlinkClick r:id="rId7"/>
              </a:rPr>
              <a:t>https://keras.io/guides/keras_cv/generate_images_with_stable_diffusion/</a:t>
            </a:r>
            <a:endParaRPr lang="pt-BR" sz="1800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0F7F3D9-01C5-923D-B895-0F74F8E172EA}"/>
              </a:ext>
            </a:extLst>
          </p:cNvPr>
          <p:cNvSpPr txBox="1"/>
          <p:nvPr/>
        </p:nvSpPr>
        <p:spPr>
          <a:xfrm>
            <a:off x="4937760" y="5141397"/>
            <a:ext cx="404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dirty="0"/>
              <a:t>Crie suas imagens de forma </a:t>
            </a:r>
            <a:r>
              <a:rPr lang="pt-BR" sz="1800" dirty="0" err="1"/>
              <a:t>low</a:t>
            </a:r>
            <a:r>
              <a:rPr lang="pt-BR" sz="1800" dirty="0"/>
              <a:t> </a:t>
            </a:r>
            <a:r>
              <a:rPr lang="pt-BR" sz="1800" dirty="0" err="1"/>
              <a:t>code</a:t>
            </a:r>
            <a:endParaRPr lang="pt-BR" sz="1800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183A836-B514-B7AE-7E1D-234D4795B30D}"/>
              </a:ext>
            </a:extLst>
          </p:cNvPr>
          <p:cNvSpPr txBox="1"/>
          <p:nvPr/>
        </p:nvSpPr>
        <p:spPr>
          <a:xfrm>
            <a:off x="4339457" y="6144539"/>
            <a:ext cx="390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/>
              <a:t>Crie suas imagens programando em Python</a:t>
            </a:r>
          </a:p>
        </p:txBody>
      </p:sp>
    </p:spTree>
    <p:extLst>
      <p:ext uri="{BB962C8B-B14F-4D97-AF65-F5344CB8AC3E}">
        <p14:creationId xmlns:p14="http://schemas.microsoft.com/office/powerpoint/2010/main" val="1726808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94;p7">
            <a:extLst>
              <a:ext uri="{FF2B5EF4-FFF2-40B4-BE49-F238E27FC236}">
                <a16:creationId xmlns:a16="http://schemas.microsoft.com/office/drawing/2014/main" id="{AF02FF4E-5650-43A8-9ECA-471D8FC7D2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dirty="0"/>
              <a:t>Coisas que IA consegue fazer...</a:t>
            </a:r>
            <a:endParaRPr dirty="0"/>
          </a:p>
        </p:txBody>
      </p:sp>
      <p:sp>
        <p:nvSpPr>
          <p:cNvPr id="5" name="Google Shape;101;p8">
            <a:extLst>
              <a:ext uri="{FF2B5EF4-FFF2-40B4-BE49-F238E27FC236}">
                <a16:creationId xmlns:a16="http://schemas.microsoft.com/office/drawing/2014/main" id="{DAAA989D-3E18-1208-ACAA-3482A9D4B86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339457" y="2027384"/>
            <a:ext cx="4804543" cy="240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42950" lvl="1" indent="-335915" algn="l" rtl="0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SzPct val="116665"/>
              <a:buChar char="–"/>
            </a:pPr>
            <a:r>
              <a:rPr lang="pt-BR" sz="1600" u="sng" dirty="0">
                <a:solidFill>
                  <a:schemeClr val="hlink"/>
                </a:solidFill>
              </a:rPr>
              <a:t>https://www.bbc.com/portuguese/geral-63942984?at_medium=social&amp;at_campaign=Social_Flow&amp;at_link_type=web_link&amp;at_link_origin=bbcbrasil&amp;at_ptr_name=twitter&amp;at_bbc_team=editorial&amp;at_format=link&amp;at_campaign_type=owned&amp;at_link_id=A051F868-7A6B-11ED-A225-450916F31EAE</a:t>
            </a:r>
            <a:endParaRPr lang="pt-BR"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2" descr="Eternity">
            <a:extLst>
              <a:ext uri="{FF2B5EF4-FFF2-40B4-BE49-F238E27FC236}">
                <a16:creationId xmlns:a16="http://schemas.microsoft.com/office/drawing/2014/main" id="{B7BEB3A2-A3F8-EE67-C1B0-6FEE3F835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83" y="1664734"/>
            <a:ext cx="4785359" cy="269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42DC98D-8FEB-D2D6-8860-EDAA2CC06806}"/>
              </a:ext>
            </a:extLst>
          </p:cNvPr>
          <p:cNvSpPr txBox="1"/>
          <p:nvPr/>
        </p:nvSpPr>
        <p:spPr>
          <a:xfrm>
            <a:off x="5383506" y="1698274"/>
            <a:ext cx="29936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000" dirty="0">
                <a:solidFill>
                  <a:srgbClr val="141414"/>
                </a:solidFill>
                <a:latin typeface="ReithSerif"/>
              </a:rPr>
              <a:t>B</a:t>
            </a:r>
            <a:r>
              <a:rPr lang="pt-BR" sz="2000" b="0" i="0" dirty="0">
                <a:solidFill>
                  <a:srgbClr val="141414"/>
                </a:solidFill>
                <a:effectLst/>
                <a:latin typeface="ReithSerif"/>
              </a:rPr>
              <a:t>andas virtuais de K-pop</a:t>
            </a:r>
          </a:p>
        </p:txBody>
      </p:sp>
      <p:sp>
        <p:nvSpPr>
          <p:cNvPr id="14" name="Google Shape;94;p7">
            <a:extLst>
              <a:ext uri="{FF2B5EF4-FFF2-40B4-BE49-F238E27FC236}">
                <a16:creationId xmlns:a16="http://schemas.microsoft.com/office/drawing/2014/main" id="{D5BF333A-41E0-A37B-4018-684A3A8A673E}"/>
              </a:ext>
            </a:extLst>
          </p:cNvPr>
          <p:cNvSpPr txBox="1">
            <a:spLocks/>
          </p:cNvSpPr>
          <p:nvPr/>
        </p:nvSpPr>
        <p:spPr>
          <a:xfrm>
            <a:off x="5460274" y="1150505"/>
            <a:ext cx="3683726" cy="585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pt-BR" sz="2000" dirty="0"/>
              <a:t>... Um pouco mais recente...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043E68F-0032-30B9-F4B8-BE97D0B90D50}"/>
              </a:ext>
            </a:extLst>
          </p:cNvPr>
          <p:cNvSpPr txBox="1"/>
          <p:nvPr/>
        </p:nvSpPr>
        <p:spPr>
          <a:xfrm>
            <a:off x="425443" y="4428041"/>
            <a:ext cx="4578926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2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Deepfake</a:t>
            </a:r>
            <a:endParaRPr lang="pt-BR" sz="2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https://youtu.be/hoc2RISoLWU</a:t>
            </a:r>
            <a:endParaRPr lang="pt-BR"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https://www.youtube.com/watch?v=l_6Tumd8EQI</a:t>
            </a:r>
            <a:endParaRPr lang="pt-BR"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pt-BR" u="sng" dirty="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FAÇA UM TESTE:</a:t>
            </a:r>
            <a:r>
              <a:rPr lang="pt-BR" u="sng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</a:t>
            </a:r>
            <a:r>
              <a:rPr lang="pt-BR" sz="1400" b="0" i="0" u="sng" strike="noStrike" cap="none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ttps://colab.research.google.com/github/AliaksandrSiarohin/first-order-model/blob/master/demo.ipynb#scrollTo=UCMFMJV7K-ag</a:t>
            </a:r>
            <a:endParaRPr lang="pt-BR" sz="1400" b="0" i="0" u="sng" strike="noStrike" cap="none" dirty="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119;p11">
            <a:extLst>
              <a:ext uri="{FF2B5EF4-FFF2-40B4-BE49-F238E27FC236}">
                <a16:creationId xmlns:a16="http://schemas.microsoft.com/office/drawing/2014/main" id="{BCAF87EE-4A99-7305-CBD0-EB301FABFE2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30305" y="4356498"/>
            <a:ext cx="3300016" cy="1737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94;p7">
            <a:extLst>
              <a:ext uri="{FF2B5EF4-FFF2-40B4-BE49-F238E27FC236}">
                <a16:creationId xmlns:a16="http://schemas.microsoft.com/office/drawing/2014/main" id="{AF02FF4E-5650-43A8-9ECA-471D8FC7D2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dirty="0"/>
              <a:t>Coisas que IA consegue fazer...</a:t>
            </a:r>
            <a:endParaRPr dirty="0"/>
          </a:p>
        </p:txBody>
      </p:sp>
      <p:sp>
        <p:nvSpPr>
          <p:cNvPr id="14" name="Google Shape;94;p7">
            <a:extLst>
              <a:ext uri="{FF2B5EF4-FFF2-40B4-BE49-F238E27FC236}">
                <a16:creationId xmlns:a16="http://schemas.microsoft.com/office/drawing/2014/main" id="{D5BF333A-41E0-A37B-4018-684A3A8A673E}"/>
              </a:ext>
            </a:extLst>
          </p:cNvPr>
          <p:cNvSpPr txBox="1">
            <a:spLocks/>
          </p:cNvSpPr>
          <p:nvPr/>
        </p:nvSpPr>
        <p:spPr>
          <a:xfrm>
            <a:off x="5460274" y="1150505"/>
            <a:ext cx="3683726" cy="585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pt-BR" sz="2000" dirty="0"/>
              <a:t>... Um pouco mais recente...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6AE242A-BA28-443F-8D3F-669F611D3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69" y="1616927"/>
            <a:ext cx="5350834" cy="5241073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412DBEFF-033A-E1B5-3739-0A03B6CDBD02}"/>
              </a:ext>
            </a:extLst>
          </p:cNvPr>
          <p:cNvSpPr txBox="1"/>
          <p:nvPr/>
        </p:nvSpPr>
        <p:spPr>
          <a:xfrm>
            <a:off x="5698672" y="3026918"/>
            <a:ext cx="30011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hlinkClick r:id="rId4"/>
              </a:rPr>
              <a:t>https://openai.com/blog/chatgpt/</a:t>
            </a:r>
            <a:endParaRPr lang="pt-BR" sz="1800" dirty="0"/>
          </a:p>
          <a:p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468927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2"/>
          <p:cNvSpPr txBox="1">
            <a:spLocks noGrp="1"/>
          </p:cNvSpPr>
          <p:nvPr>
            <p:ph type="title"/>
          </p:nvPr>
        </p:nvSpPr>
        <p:spPr>
          <a:xfrm>
            <a:off x="818595" y="773033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/>
              <a:t>Aplicações da IA são muitas. </a:t>
            </a:r>
            <a:endParaRPr/>
          </a:p>
        </p:txBody>
      </p:sp>
      <p:sp>
        <p:nvSpPr>
          <p:cNvPr id="114" name="Google Shape;114;p1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pt-BR">
                <a:solidFill>
                  <a:schemeClr val="accent1"/>
                </a:solidFill>
              </a:rPr>
              <a:t>Interpretação</a:t>
            </a:r>
            <a:r>
              <a:rPr lang="pt-BR">
                <a:solidFill>
                  <a:schemeClr val="dk1"/>
                </a:solidFill>
              </a:rPr>
              <a:t> – reconhecimento de objetos, facial, comandos de voz</a:t>
            </a:r>
            <a:br>
              <a:rPr lang="pt-BR">
                <a:solidFill>
                  <a:schemeClr val="dk1"/>
                </a:solidFill>
              </a:rPr>
            </a:br>
            <a:r>
              <a:rPr lang="pt-BR">
                <a:solidFill>
                  <a:schemeClr val="accent6"/>
                </a:solidFill>
              </a:rPr>
              <a:t>https://quickdraw.withgoogle.com/</a:t>
            </a:r>
            <a:br>
              <a:rPr lang="pt-BR">
                <a:solidFill>
                  <a:schemeClr val="accent6"/>
                </a:solidFill>
              </a:rPr>
            </a:br>
            <a:r>
              <a:rPr lang="pt-BR">
                <a:solidFill>
                  <a:schemeClr val="accent6"/>
                </a:solidFill>
              </a:rPr>
              <a:t>https://www.autodraw.com/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pt-BR">
                <a:solidFill>
                  <a:schemeClr val="accent1"/>
                </a:solidFill>
              </a:rPr>
              <a:t>Raciocínio</a:t>
            </a:r>
            <a:r>
              <a:rPr lang="pt-BR">
                <a:solidFill>
                  <a:schemeClr val="dk1"/>
                </a:solidFill>
              </a:rPr>
              <a:t> – uso de modelos cognitivos para gerar respostas a partir de bases de conhecimento. </a:t>
            </a:r>
            <a:r>
              <a:rPr lang="pt-BR">
                <a:solidFill>
                  <a:schemeClr val="accent6"/>
                </a:solidFill>
              </a:rPr>
              <a:t>Mitsuku: http://www.square-bear.co.uk/mitsuku/nfchat.htm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pt-BR">
                <a:solidFill>
                  <a:schemeClr val="accent1"/>
                </a:solidFill>
              </a:rPr>
              <a:t>Criação</a:t>
            </a:r>
            <a:r>
              <a:rPr lang="pt-BR">
                <a:solidFill>
                  <a:schemeClr val="dk1"/>
                </a:solidFill>
              </a:rPr>
              <a:t> – geração artificial de voz, texto, imagens, etc</a:t>
            </a:r>
            <a:br>
              <a:rPr lang="pt-BR">
                <a:solidFill>
                  <a:schemeClr val="accent6"/>
                </a:solidFill>
              </a:rPr>
            </a:br>
            <a:r>
              <a:rPr lang="pt-BR" u="sng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https://www.descript.com/overdub</a:t>
            </a:r>
            <a:br>
              <a:rPr lang="pt-BR">
                <a:solidFill>
                  <a:schemeClr val="accent6"/>
                </a:solidFill>
              </a:rPr>
            </a:br>
            <a:r>
              <a:rPr lang="pt-BR">
                <a:solidFill>
                  <a:schemeClr val="accent6"/>
                </a:solidFill>
              </a:rPr>
              <a:t>https://magenta.tensorflow.org/assets/sketch_rnn_demo/index.html</a:t>
            </a:r>
            <a:br>
              <a:rPr lang="pt-BR">
                <a:solidFill>
                  <a:schemeClr val="accent6"/>
                </a:solidFill>
              </a:rPr>
            </a:br>
            <a:r>
              <a:rPr lang="pt-BR">
                <a:solidFill>
                  <a:schemeClr val="accent6"/>
                </a:solidFill>
              </a:rPr>
              <a:t>https://experiments.withgoogle.com/ai/sound-maker/view/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pt-BR">
                <a:solidFill>
                  <a:schemeClr val="accent1"/>
                </a:solidFill>
              </a:rPr>
              <a:t>Aprendizado</a:t>
            </a:r>
            <a:r>
              <a:rPr lang="pt-BR">
                <a:solidFill>
                  <a:schemeClr val="dk1"/>
                </a:solidFill>
              </a:rPr>
              <a:t> – Uso de dados e experiência para melhorar os resultados; permeia as demais áreas. </a:t>
            </a:r>
            <a:r>
              <a:rPr lang="pt-BR">
                <a:solidFill>
                  <a:schemeClr val="accent6"/>
                </a:solidFill>
              </a:rPr>
              <a:t>https://teachablemachine.withgoogle.com/</a:t>
            </a:r>
            <a:endParaRPr/>
          </a:p>
          <a:p>
            <a:pPr marL="285750" lvl="0" indent="-1479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47E37EC11C8246B76D75C67DE7970E" ma:contentTypeVersion="5" ma:contentTypeDescription="Create a new document." ma:contentTypeScope="" ma:versionID="94ea8e8f94b190f83e7a1ecd06bd24f2">
  <xsd:schema xmlns:xsd="http://www.w3.org/2001/XMLSchema" xmlns:xs="http://www.w3.org/2001/XMLSchema" xmlns:p="http://schemas.microsoft.com/office/2006/metadata/properties" xmlns:ns2="a6194295-1792-4b63-878c-b29c2ff82726" targetNamespace="http://schemas.microsoft.com/office/2006/metadata/properties" ma:root="true" ma:fieldsID="562954f60523ae8155fcf315d1c13ac4" ns2:_="">
    <xsd:import namespace="a6194295-1792-4b63-878c-b29c2ff8272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194295-1792-4b63-878c-b29c2ff827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2911CEF-791F-480A-8FA3-EC892E541F5F}">
  <ds:schemaRefs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a6194295-1792-4b63-878c-b29c2ff82726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34E29C4-6FC1-48C4-8CB0-725E91DF07A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21A3196-3D4E-499A-9FD5-F55B54CAB0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194295-1792-4b63-878c-b29c2ff827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</TotalTime>
  <Words>994</Words>
  <Application>Microsoft Office PowerPoint</Application>
  <PresentationFormat>Apresentação na tela (4:3)</PresentationFormat>
  <Paragraphs>124</Paragraphs>
  <Slides>24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2" baseType="lpstr">
      <vt:lpstr>Verdana</vt:lpstr>
      <vt:lpstr>Arial Rounded MT Bold</vt:lpstr>
      <vt:lpstr>Arial</vt:lpstr>
      <vt:lpstr>Calibri</vt:lpstr>
      <vt:lpstr>Knewave</vt:lpstr>
      <vt:lpstr>ReithSerif</vt:lpstr>
      <vt:lpstr>Calibri Light</vt:lpstr>
      <vt:lpstr>Tema do Office</vt:lpstr>
      <vt:lpstr>Inteligência Artificial e Machine Learning</vt:lpstr>
      <vt:lpstr>MACHINE LEARNING</vt:lpstr>
      <vt:lpstr>Apresentação do PowerPoint</vt:lpstr>
      <vt:lpstr>Apresentação do PowerPoint</vt:lpstr>
      <vt:lpstr>Coisas que IA consegue fazer...</vt:lpstr>
      <vt:lpstr>Coisas que IA consegue fazer...</vt:lpstr>
      <vt:lpstr>Coisas que IA consegue fazer...</vt:lpstr>
      <vt:lpstr>Coisas que IA consegue fazer...</vt:lpstr>
      <vt:lpstr>Aplicações da IA são muitas. </vt:lpstr>
      <vt:lpstr>Implicações éticas</vt:lpstr>
      <vt:lpstr>Apresentação do PowerPoint</vt:lpstr>
      <vt:lpstr>Apresentação do PowerPoint</vt:lpstr>
      <vt:lpstr>Apresentação do PowerPoint</vt:lpstr>
      <vt:lpstr>Tipos de Machine Learning</vt:lpstr>
      <vt:lpstr>Apresentação do PowerPoint</vt:lpstr>
      <vt:lpstr>Apresentação do PowerPoint</vt:lpstr>
      <vt:lpstr>Exemplos: tarefas muito difíceis de serem programadas</vt:lpstr>
      <vt:lpstr>É preciso ter dados!</vt:lpstr>
      <vt:lpstr>Como coletar?</vt:lpstr>
      <vt:lpstr>Machine Learning algorithms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Antonio Selvatici</dc:creator>
  <cp:lastModifiedBy>Arnaldo Alves Viana Júnior</cp:lastModifiedBy>
  <cp:revision>11</cp:revision>
  <dcterms:created xsi:type="dcterms:W3CDTF">2015-01-30T10:46:50Z</dcterms:created>
  <dcterms:modified xsi:type="dcterms:W3CDTF">2023-05-05T16:18:35Z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0x010100A647E37EC11C8246B76D75C67DE7970E</vt:lpwstr>
  </property>
</Properties>
</file>